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theme/themeOverride5.xml" ContentType="application/vnd.openxmlformats-officedocument.themeOverride+xml"/>
  <Override PartName="/ppt/comments/comment2.xml" ContentType="application/vnd.openxmlformats-officedocument.presentationml.comments+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 id="2147484094" r:id="rId2"/>
  </p:sldMasterIdLst>
  <p:notesMasterIdLst>
    <p:notesMasterId r:id="rId38"/>
  </p:notesMasterIdLst>
  <p:handoutMasterIdLst>
    <p:handoutMasterId r:id="rId39"/>
  </p:handoutMasterIdLst>
  <p:sldIdLst>
    <p:sldId id="378" r:id="rId3"/>
    <p:sldId id="375" r:id="rId4"/>
    <p:sldId id="377" r:id="rId5"/>
    <p:sldId id="379" r:id="rId6"/>
    <p:sldId id="380" r:id="rId7"/>
    <p:sldId id="381" r:id="rId8"/>
    <p:sldId id="383" r:id="rId9"/>
    <p:sldId id="385" r:id="rId10"/>
    <p:sldId id="386" r:id="rId11"/>
    <p:sldId id="387" r:id="rId12"/>
    <p:sldId id="393" r:id="rId13"/>
    <p:sldId id="388" r:id="rId14"/>
    <p:sldId id="427" r:id="rId15"/>
    <p:sldId id="425" r:id="rId16"/>
    <p:sldId id="424" r:id="rId17"/>
    <p:sldId id="426" r:id="rId18"/>
    <p:sldId id="394" r:id="rId19"/>
    <p:sldId id="419" r:id="rId20"/>
    <p:sldId id="412" r:id="rId21"/>
    <p:sldId id="397" r:id="rId22"/>
    <p:sldId id="398" r:id="rId23"/>
    <p:sldId id="399" r:id="rId24"/>
    <p:sldId id="401" r:id="rId25"/>
    <p:sldId id="420" r:id="rId26"/>
    <p:sldId id="413" r:id="rId27"/>
    <p:sldId id="403" r:id="rId28"/>
    <p:sldId id="423" r:id="rId29"/>
    <p:sldId id="405" r:id="rId30"/>
    <p:sldId id="406" r:id="rId31"/>
    <p:sldId id="402" r:id="rId32"/>
    <p:sldId id="407" r:id="rId33"/>
    <p:sldId id="408" r:id="rId34"/>
    <p:sldId id="409" r:id="rId35"/>
    <p:sldId id="416" r:id="rId36"/>
    <p:sldId id="363" r:id="rId3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ler, Donald" initials="DLM" lastIdx="17" clrIdx="0">
    <p:extLst/>
  </p:cmAuthor>
  <p:cmAuthor id="2" name="Pedro Ortiz Lopez" initials="PO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890" autoAdjust="0"/>
    <p:restoredTop sz="84568" autoAdjust="0"/>
  </p:normalViewPr>
  <p:slideViewPr>
    <p:cSldViewPr>
      <p:cViewPr>
        <p:scale>
          <a:sx n="64" d="100"/>
          <a:sy n="64" d="100"/>
        </p:scale>
        <p:origin x="-1248" y="72"/>
      </p:cViewPr>
      <p:guideLst>
        <p:guide orient="horz" pos="2160"/>
        <p:guide pos="2880"/>
      </p:guideLst>
    </p:cSldViewPr>
  </p:slideViewPr>
  <p:notesTextViewPr>
    <p:cViewPr>
      <p:scale>
        <a:sx n="100" d="100"/>
        <a:sy n="100" d="100"/>
      </p:scale>
      <p:origin x="0" y="0"/>
    </p:cViewPr>
  </p:notesTextViewPr>
  <p:sorterViewPr>
    <p:cViewPr>
      <p:scale>
        <a:sx n="182" d="100"/>
        <a:sy n="182" d="100"/>
      </p:scale>
      <p:origin x="0" y="33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29T07:19:32.345" idx="4">
    <p:pos x="987" y="499"/>
    <p:text>Slide order rearranged and slide renumbered.</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1-29T07:26:50.071" idx="9">
    <p:pos x="5524" y="1536"/>
    <p:text>I made this a separate bullet. The languag is unchanged.</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47053DF-CCD4-41FA-8486-BD327DD3CDD7}"/>
              </a:ext>
            </a:extLst>
          </p:cNvPr>
          <p:cNvSpPr>
            <a:spLocks noGrp="1"/>
          </p:cNvSpPr>
          <p:nvPr>
            <p:ph type="hdr" sz="quarter"/>
          </p:nvPr>
        </p:nvSpPr>
        <p:spPr>
          <a:xfrm>
            <a:off x="0" y="0"/>
            <a:ext cx="2946400" cy="49530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a:extLst>
              <a:ext uri="{FF2B5EF4-FFF2-40B4-BE49-F238E27FC236}">
                <a16:creationId xmlns:a16="http://schemas.microsoft.com/office/drawing/2014/main" xmlns="" id="{5F60140A-CDAD-4A0F-9C2F-76FD3843195F}"/>
              </a:ext>
            </a:extLst>
          </p:cNvPr>
          <p:cNvSpPr>
            <a:spLocks noGrp="1"/>
          </p:cNvSpPr>
          <p:nvPr>
            <p:ph type="dt" sz="quarter" idx="1"/>
          </p:nvPr>
        </p:nvSpPr>
        <p:spPr>
          <a:xfrm>
            <a:off x="3851275" y="0"/>
            <a:ext cx="2944813" cy="49530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807F03CF-7F3D-47AB-B72B-AD928368A32C}" type="datetimeFigureOut">
              <a:rPr lang="en-US"/>
              <a:pPr>
                <a:defRPr/>
              </a:pPr>
              <a:t>4/17/2019</a:t>
            </a:fld>
            <a:endParaRPr lang="en-CA"/>
          </a:p>
        </p:txBody>
      </p:sp>
      <p:sp>
        <p:nvSpPr>
          <p:cNvPr id="4" name="Footer Placeholder 3">
            <a:extLst>
              <a:ext uri="{FF2B5EF4-FFF2-40B4-BE49-F238E27FC236}">
                <a16:creationId xmlns:a16="http://schemas.microsoft.com/office/drawing/2014/main" xmlns="" id="{65B0EE32-3FA2-4FAD-BAB7-E568CFF4B2FF}"/>
              </a:ext>
            </a:extLst>
          </p:cNvPr>
          <p:cNvSpPr>
            <a:spLocks noGrp="1"/>
          </p:cNvSpPr>
          <p:nvPr>
            <p:ph type="ftr" sz="quarter" idx="2"/>
          </p:nvPr>
        </p:nvSpPr>
        <p:spPr>
          <a:xfrm>
            <a:off x="0" y="9429750"/>
            <a:ext cx="2946400" cy="49530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5" name="Slide Number Placeholder 4">
            <a:extLst>
              <a:ext uri="{FF2B5EF4-FFF2-40B4-BE49-F238E27FC236}">
                <a16:creationId xmlns:a16="http://schemas.microsoft.com/office/drawing/2014/main" xmlns="" id="{0BDED393-6E1B-4495-980E-BED11F418C34}"/>
              </a:ext>
            </a:extLst>
          </p:cNvPr>
          <p:cNvSpPr>
            <a:spLocks noGrp="1"/>
          </p:cNvSpPr>
          <p:nvPr>
            <p:ph type="sldNum" sz="quarter" idx="3"/>
          </p:nvPr>
        </p:nvSpPr>
        <p:spPr>
          <a:xfrm>
            <a:off x="3851275" y="9429750"/>
            <a:ext cx="2944813" cy="495300"/>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E37F2FC3-0EC3-4475-94CF-4F5FBD505A77}" type="slidenum">
              <a:rPr lang="en-CA" altLang="en-US"/>
              <a:pPr/>
              <a:t>‹Nº›</a:t>
            </a:fld>
            <a:endParaRPr lang="en-CA" altLang="en-US"/>
          </a:p>
        </p:txBody>
      </p:sp>
    </p:spTree>
    <p:extLst>
      <p:ext uri="{BB962C8B-B14F-4D97-AF65-F5344CB8AC3E}">
        <p14:creationId xmlns:p14="http://schemas.microsoft.com/office/powerpoint/2010/main" val="44351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7902E41-F172-4834-8854-01073047140F}"/>
              </a:ext>
            </a:extLst>
          </p:cNvPr>
          <p:cNvSpPr>
            <a:spLocks noGrp="1"/>
          </p:cNvSpPr>
          <p:nvPr>
            <p:ph type="hdr" sz="quarter"/>
          </p:nvPr>
        </p:nvSpPr>
        <p:spPr>
          <a:xfrm>
            <a:off x="0" y="0"/>
            <a:ext cx="2946400" cy="49530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a:extLst>
              <a:ext uri="{FF2B5EF4-FFF2-40B4-BE49-F238E27FC236}">
                <a16:creationId xmlns:a16="http://schemas.microsoft.com/office/drawing/2014/main" xmlns="" id="{917E92E8-D7F8-4BD1-BA3A-8E8FE348E6B5}"/>
              </a:ext>
            </a:extLst>
          </p:cNvPr>
          <p:cNvSpPr>
            <a:spLocks noGrp="1"/>
          </p:cNvSpPr>
          <p:nvPr>
            <p:ph type="dt" idx="1"/>
          </p:nvPr>
        </p:nvSpPr>
        <p:spPr>
          <a:xfrm>
            <a:off x="3851275" y="0"/>
            <a:ext cx="2944813" cy="49530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CC2D87BD-DC23-4AFF-A635-F26A8D3BC953}" type="datetimeFigureOut">
              <a:rPr lang="en-US"/>
              <a:pPr>
                <a:defRPr/>
              </a:pPr>
              <a:t>4/17/2019</a:t>
            </a:fld>
            <a:endParaRPr lang="en-CA"/>
          </a:p>
        </p:txBody>
      </p:sp>
      <p:sp>
        <p:nvSpPr>
          <p:cNvPr id="4" name="Slide Image Placeholder 3">
            <a:extLst>
              <a:ext uri="{FF2B5EF4-FFF2-40B4-BE49-F238E27FC236}">
                <a16:creationId xmlns:a16="http://schemas.microsoft.com/office/drawing/2014/main" xmlns="" id="{6F75E66D-D53A-4314-8599-906B740715C7}"/>
              </a:ext>
            </a:extLst>
          </p:cNvPr>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a:extLst>
              <a:ext uri="{FF2B5EF4-FFF2-40B4-BE49-F238E27FC236}">
                <a16:creationId xmlns:a16="http://schemas.microsoft.com/office/drawing/2014/main" xmlns="" id="{48F3B328-0B32-4E21-B2D9-2E5BA26AA63B}"/>
              </a:ext>
            </a:extLst>
          </p:cNvPr>
          <p:cNvSpPr>
            <a:spLocks noGrp="1"/>
          </p:cNvSpPr>
          <p:nvPr>
            <p:ph type="body" sz="quarter" idx="3"/>
          </p:nvPr>
        </p:nvSpPr>
        <p:spPr>
          <a:xfrm>
            <a:off x="679450" y="4714875"/>
            <a:ext cx="5438775" cy="4465638"/>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xmlns="" id="{D85759A1-E898-4A19-BE70-A70C8780BA55}"/>
              </a:ext>
            </a:extLst>
          </p:cNvPr>
          <p:cNvSpPr>
            <a:spLocks noGrp="1"/>
          </p:cNvSpPr>
          <p:nvPr>
            <p:ph type="ftr" sz="quarter" idx="4"/>
          </p:nvPr>
        </p:nvSpPr>
        <p:spPr>
          <a:xfrm>
            <a:off x="0" y="9429750"/>
            <a:ext cx="2946400" cy="49530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7" name="Slide Number Placeholder 6">
            <a:extLst>
              <a:ext uri="{FF2B5EF4-FFF2-40B4-BE49-F238E27FC236}">
                <a16:creationId xmlns:a16="http://schemas.microsoft.com/office/drawing/2014/main" xmlns="" id="{636CB92E-9022-4ECE-B440-32C154785330}"/>
              </a:ext>
            </a:extLst>
          </p:cNvPr>
          <p:cNvSpPr>
            <a:spLocks noGrp="1"/>
          </p:cNvSpPr>
          <p:nvPr>
            <p:ph type="sldNum" sz="quarter" idx="5"/>
          </p:nvPr>
        </p:nvSpPr>
        <p:spPr>
          <a:xfrm>
            <a:off x="3851275" y="9429750"/>
            <a:ext cx="2944813" cy="495300"/>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9F4FC113-7E7B-49DA-A14C-713BAF506C83}" type="slidenum">
              <a:rPr lang="en-CA" altLang="en-US"/>
              <a:pPr/>
              <a:t>‹Nº›</a:t>
            </a:fld>
            <a:endParaRPr lang="en-CA" altLang="en-US"/>
          </a:p>
        </p:txBody>
      </p:sp>
    </p:spTree>
    <p:extLst>
      <p:ext uri="{BB962C8B-B14F-4D97-AF65-F5344CB8AC3E}">
        <p14:creationId xmlns:p14="http://schemas.microsoft.com/office/powerpoint/2010/main" val="2673889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3C4CBBDA-DF9F-4E66-A241-611619B507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72FA009D-604E-4D51-8F2B-0941429A98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xmlns="" id="{7742AAE6-5BFF-4712-AA8E-CEB694E731D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5B07935-F44F-4A3D-8540-BFA8B40BF9C9}" type="slidenum">
              <a:rPr lang="en-CA" altLang="en-US" sz="1300">
                <a:solidFill>
                  <a:srgbClr val="000000"/>
                </a:solidFill>
                <a:ea typeface="ＭＳ Ｐゴシック" panose="020B0600070205080204" pitchFamily="34" charset="-128"/>
              </a:rPr>
              <a:pPr eaLnBrk="1" hangingPunct="1">
                <a:spcBef>
                  <a:spcPct val="0"/>
                </a:spcBef>
              </a:pPr>
              <a:t>1</a:t>
            </a:fld>
            <a:endParaRPr lang="en-CA" altLang="en-US" sz="1300">
              <a:solidFill>
                <a:srgbClr val="000000"/>
              </a:solidFill>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xmlns="" id="{FA3BDC81-44CD-4FC3-A122-3AEDB73279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xmlns="" id="{B9F7464E-0E8D-4BAF-8CB3-C1D3F4CB5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s-ES"/>
          </a:p>
        </p:txBody>
      </p:sp>
      <p:sp>
        <p:nvSpPr>
          <p:cNvPr id="11268" name="Slide Number Placeholder 3">
            <a:extLst>
              <a:ext uri="{FF2B5EF4-FFF2-40B4-BE49-F238E27FC236}">
                <a16:creationId xmlns:a16="http://schemas.microsoft.com/office/drawing/2014/main" xmlns="" id="{A7D7B30D-1C66-4E01-95C7-F7447EBD9F01}"/>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CCF7ADA-2129-49F5-AF01-C276C596959F}" type="slidenum">
              <a:rPr lang="en-CA" altLang="es-ES">
                <a:latin typeface="Calibri" panose="020F0502020204030204" pitchFamily="34" charset="0"/>
              </a:rPr>
              <a:pPr eaLnBrk="1" hangingPunct="1"/>
              <a:t>2</a:t>
            </a:fld>
            <a:endParaRPr lang="en-CA" altLang="es-E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a:extLst>
              <a:ext uri="{FF2B5EF4-FFF2-40B4-BE49-F238E27FC236}">
                <a16:creationId xmlns:a16="http://schemas.microsoft.com/office/drawing/2014/main" xmlns="" id="{B9214F0B-5B4C-4629-AE51-36C17392AC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a:extLst>
              <a:ext uri="{FF2B5EF4-FFF2-40B4-BE49-F238E27FC236}">
                <a16:creationId xmlns:a16="http://schemas.microsoft.com/office/drawing/2014/main" xmlns="" id="{ED854761-2579-42A5-B03F-12E165C9B3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 altLang="en-US"/>
          </a:p>
        </p:txBody>
      </p:sp>
      <p:sp>
        <p:nvSpPr>
          <p:cNvPr id="4" name="3 Marcador de número de diapositiva">
            <a:extLst>
              <a:ext uri="{FF2B5EF4-FFF2-40B4-BE49-F238E27FC236}">
                <a16:creationId xmlns:a16="http://schemas.microsoft.com/office/drawing/2014/main" xmlns="" id="{0D5B7C20-CEC5-4DC8-804D-8A579D92DE6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183E8B-9861-42F3-98FB-61D76E6CAA4B}" type="slidenum">
              <a:rPr lang="en-CA" altLang="en-US">
                <a:latin typeface="Calibri" panose="020F0502020204030204" pitchFamily="34" charset="0"/>
              </a:rPr>
              <a:pPr eaLnBrk="1" hangingPunct="1"/>
              <a:t>3</a:t>
            </a:fld>
            <a:endParaRPr lang="en-CA"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xmlns="" id="{8E703F4F-AF10-4472-A16E-81247D4730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xmlns="" id="{FB359FF8-E5AB-4AD2-A31B-F0FACADD7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s-ES"/>
          </a:p>
        </p:txBody>
      </p:sp>
      <p:sp>
        <p:nvSpPr>
          <p:cNvPr id="12292" name="Slide Number Placeholder 3">
            <a:extLst>
              <a:ext uri="{FF2B5EF4-FFF2-40B4-BE49-F238E27FC236}">
                <a16:creationId xmlns:a16="http://schemas.microsoft.com/office/drawing/2014/main" xmlns="" id="{5C2D4F0D-642E-4CBA-ACCD-BE8AEA05A25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66CE2C-147A-4120-B05B-1130E28FA142}" type="slidenum">
              <a:rPr lang="en-CA" altLang="es-ES">
                <a:latin typeface="Calibri" panose="020F0502020204030204" pitchFamily="34" charset="0"/>
              </a:rPr>
              <a:pPr eaLnBrk="1" hangingPunct="1"/>
              <a:t>35</a:t>
            </a:fld>
            <a:endParaRPr lang="en-CA" altLang="es-E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3.xml"/><Relationship Id="rId4" Type="http://schemas.openxmlformats.org/officeDocument/2006/relationships/image" Target="../media/image4.gi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4" descr="ICRP Logo.gif">
            <a:extLst>
              <a:ext uri="{FF2B5EF4-FFF2-40B4-BE49-F238E27FC236}">
                <a16:creationId xmlns:a16="http://schemas.microsoft.com/office/drawing/2014/main" xmlns="" id="{BF7F5D34-0A3B-4C88-967D-D47FC00E2062}"/>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5">
            <a:extLst>
              <a:ext uri="{FF2B5EF4-FFF2-40B4-BE49-F238E27FC236}">
                <a16:creationId xmlns:a16="http://schemas.microsoft.com/office/drawing/2014/main" xmlns="" id="{E4512046-55E3-4879-92E6-4F31BE387447}"/>
              </a:ext>
            </a:extLst>
          </p:cNvPr>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a:t>Click to edit Master text styles</a:t>
            </a:r>
          </a:p>
        </p:txBody>
      </p:sp>
    </p:spTree>
    <p:extLst>
      <p:ext uri="{BB962C8B-B14F-4D97-AF65-F5344CB8AC3E}">
        <p14:creationId xmlns:p14="http://schemas.microsoft.com/office/powerpoint/2010/main" val="2208028834"/>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27D6AE9-A50A-494B-A334-142E27E172A3}"/>
              </a:ext>
            </a:extLst>
          </p:cNvPr>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defRPr/>
            </a:pPr>
            <a:endParaRPr lang="en-CA" altLang="de-DE">
              <a:solidFill>
                <a:srgbClr val="FFFFFF"/>
              </a:solidFill>
            </a:endParaRPr>
          </a:p>
        </p:txBody>
      </p:sp>
      <p:cxnSp>
        <p:nvCxnSpPr>
          <p:cNvPr id="6" name="Straight Connector 5">
            <a:extLst>
              <a:ext uri="{FF2B5EF4-FFF2-40B4-BE49-F238E27FC236}">
                <a16:creationId xmlns:a16="http://schemas.microsoft.com/office/drawing/2014/main" xmlns="" id="{0F5AE68B-E9D2-48F1-97D4-54FA0C6A4822}"/>
              </a:ext>
            </a:extLst>
          </p:cNvPr>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xmlns="" id="{6BA11C73-3A1B-436B-8215-0262D72F3378}"/>
              </a:ext>
            </a:extLst>
          </p:cNvPr>
          <p:cNvSpPr>
            <a:spLocks noGrp="1"/>
          </p:cNvSpPr>
          <p:nvPr>
            <p:ph type="sldNum" sz="quarter" idx="10"/>
          </p:nvPr>
        </p:nvSpPr>
        <p:spPr/>
        <p:txBody>
          <a:bodyPr/>
          <a:lstStyle>
            <a:lvl1pPr>
              <a:defRPr/>
            </a:lvl1pPr>
          </a:lstStyle>
          <a:p>
            <a:fld id="{24A41E11-51F4-449B-85BC-F7E2065B8821}" type="slidenum">
              <a:rPr lang="en-CA" altLang="en-US"/>
              <a:pPr/>
              <a:t>‹Nº›</a:t>
            </a:fld>
            <a:endParaRPr lang="en-CA" altLang="en-US"/>
          </a:p>
        </p:txBody>
      </p:sp>
    </p:spTree>
    <p:extLst>
      <p:ext uri="{BB962C8B-B14F-4D97-AF65-F5344CB8AC3E}">
        <p14:creationId xmlns:p14="http://schemas.microsoft.com/office/powerpoint/2010/main" val="338515673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4" name="Slide Number Placeholder 5">
            <a:extLst>
              <a:ext uri="{FF2B5EF4-FFF2-40B4-BE49-F238E27FC236}">
                <a16:creationId xmlns:a16="http://schemas.microsoft.com/office/drawing/2014/main" xmlns="" id="{BB2B19FB-8310-4E0F-9D79-08DF240E78BB}"/>
              </a:ext>
            </a:extLst>
          </p:cNvPr>
          <p:cNvSpPr>
            <a:spLocks noGrp="1"/>
          </p:cNvSpPr>
          <p:nvPr>
            <p:ph type="sldNum" sz="quarter" idx="10"/>
          </p:nvPr>
        </p:nvSpPr>
        <p:spPr/>
        <p:txBody>
          <a:bodyPr/>
          <a:lstStyle>
            <a:lvl1pPr>
              <a:defRPr>
                <a:solidFill>
                  <a:srgbClr val="D1EAEE"/>
                </a:solidFill>
              </a:defRPr>
            </a:lvl1pPr>
          </a:lstStyle>
          <a:p>
            <a:fld id="{B958DC23-90D3-4726-A500-FD921657915C}" type="slidenum">
              <a:rPr lang="en-US" altLang="en-US"/>
              <a:pPr/>
              <a:t>‹Nº›</a:t>
            </a:fld>
            <a:endParaRPr lang="en-US" altLang="en-US"/>
          </a:p>
        </p:txBody>
      </p:sp>
    </p:spTree>
    <p:extLst>
      <p:ext uri="{BB962C8B-B14F-4D97-AF65-F5344CB8AC3E}">
        <p14:creationId xmlns:p14="http://schemas.microsoft.com/office/powerpoint/2010/main" val="4119344490"/>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xmlns="" id="{BE4226D1-3A3D-4E65-A40E-ABDB28E48A46}"/>
              </a:ext>
            </a:extLst>
          </p:cNvPr>
          <p:cNvSpPr>
            <a:spLocks noGrp="1"/>
          </p:cNvSpPr>
          <p:nvPr>
            <p:ph type="sldNum" sz="quarter" idx="10"/>
          </p:nvPr>
        </p:nvSpPr>
        <p:spPr/>
        <p:txBody>
          <a:bodyPr/>
          <a:lstStyle>
            <a:lvl1pPr>
              <a:defRPr/>
            </a:lvl1pPr>
          </a:lstStyle>
          <a:p>
            <a:fld id="{57CA17C0-310A-4323-844C-B035898265A0}" type="slidenum">
              <a:rPr lang="en-US" altLang="en-US"/>
              <a:pPr/>
              <a:t>‹Nº›</a:t>
            </a:fld>
            <a:endParaRPr lang="en-US" altLang="en-US"/>
          </a:p>
        </p:txBody>
      </p:sp>
    </p:spTree>
    <p:extLst>
      <p:ext uri="{BB962C8B-B14F-4D97-AF65-F5344CB8AC3E}">
        <p14:creationId xmlns:p14="http://schemas.microsoft.com/office/powerpoint/2010/main" val="360230264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7">
            <a:extLst>
              <a:ext uri="{FF2B5EF4-FFF2-40B4-BE49-F238E27FC236}">
                <a16:creationId xmlns:a16="http://schemas.microsoft.com/office/drawing/2014/main" xmlns="" id="{5693F102-F247-4B9D-AD86-C367754C7922}"/>
              </a:ext>
            </a:extLst>
          </p:cNvPr>
          <p:cNvSpPr>
            <a:spLocks noGrp="1"/>
          </p:cNvSpPr>
          <p:nvPr>
            <p:ph type="sldNum" sz="quarter" idx="10"/>
          </p:nvPr>
        </p:nvSpPr>
        <p:spPr/>
        <p:txBody>
          <a:bodyPr/>
          <a:lstStyle>
            <a:lvl1pPr>
              <a:defRPr/>
            </a:lvl1pPr>
          </a:lstStyle>
          <a:p>
            <a:fld id="{0AB03D41-A1CD-410C-9BCE-6BE87FB4BF3E}" type="slidenum">
              <a:rPr lang="en-CA" altLang="en-US"/>
              <a:pPr/>
              <a:t>‹Nº›</a:t>
            </a:fld>
            <a:endParaRPr lang="en-CA" altLang="en-US"/>
          </a:p>
        </p:txBody>
      </p:sp>
    </p:spTree>
    <p:extLst>
      <p:ext uri="{BB962C8B-B14F-4D97-AF65-F5344CB8AC3E}">
        <p14:creationId xmlns:p14="http://schemas.microsoft.com/office/powerpoint/2010/main" val="6808013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AB8655-78BD-48A9-AB47-0A8700279632}"/>
              </a:ext>
            </a:extLst>
          </p:cNvPr>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cxnSp>
        <p:nvCxnSpPr>
          <p:cNvPr id="6" name="Straight Connector 5">
            <a:extLst>
              <a:ext uri="{FF2B5EF4-FFF2-40B4-BE49-F238E27FC236}">
                <a16:creationId xmlns:a16="http://schemas.microsoft.com/office/drawing/2014/main" xmlns="" id="{33ECFBED-EAAA-4DB5-9F7F-3BC4696B5801}"/>
              </a:ext>
            </a:extLst>
          </p:cNvPr>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xmlns="" id="{11537849-C49F-46DE-B4CC-9B79D0E7F3F0}"/>
              </a:ext>
            </a:extLst>
          </p:cNvPr>
          <p:cNvSpPr>
            <a:spLocks noGrp="1"/>
          </p:cNvSpPr>
          <p:nvPr>
            <p:ph type="sldNum" sz="quarter" idx="10"/>
          </p:nvPr>
        </p:nvSpPr>
        <p:spPr/>
        <p:txBody>
          <a:bodyPr/>
          <a:lstStyle>
            <a:lvl1pPr>
              <a:defRPr/>
            </a:lvl1pPr>
          </a:lstStyle>
          <a:p>
            <a:fld id="{DC45781F-423A-4FEA-BF0E-0888CD69053D}" type="slidenum">
              <a:rPr lang="en-CA" altLang="en-US"/>
              <a:pPr/>
              <a:t>‹Nº›</a:t>
            </a:fld>
            <a:endParaRPr lang="en-CA" altLang="en-US"/>
          </a:p>
        </p:txBody>
      </p:sp>
    </p:spTree>
    <p:extLst>
      <p:ext uri="{BB962C8B-B14F-4D97-AF65-F5344CB8AC3E}">
        <p14:creationId xmlns:p14="http://schemas.microsoft.com/office/powerpoint/2010/main" val="301037055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4" descr="ICRP Logo.gif">
            <a:extLst>
              <a:ext uri="{FF2B5EF4-FFF2-40B4-BE49-F238E27FC236}">
                <a16:creationId xmlns:a16="http://schemas.microsoft.com/office/drawing/2014/main" xmlns="" id="{4BA716E8-31DD-42A6-A89B-D048B3331B23}"/>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5">
            <a:extLst>
              <a:ext uri="{FF2B5EF4-FFF2-40B4-BE49-F238E27FC236}">
                <a16:creationId xmlns:a16="http://schemas.microsoft.com/office/drawing/2014/main" xmlns="" id="{7FF9EA44-AA7F-4225-863B-03DE33CC437C}"/>
              </a:ext>
            </a:extLst>
          </p:cNvPr>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a:t>Click to edit Master text styles</a:t>
            </a:r>
          </a:p>
        </p:txBody>
      </p:sp>
    </p:spTree>
    <p:extLst>
      <p:ext uri="{BB962C8B-B14F-4D97-AF65-F5344CB8AC3E}">
        <p14:creationId xmlns:p14="http://schemas.microsoft.com/office/powerpoint/2010/main" val="375628266"/>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4" name="Slide Number Placeholder 5">
            <a:extLst>
              <a:ext uri="{FF2B5EF4-FFF2-40B4-BE49-F238E27FC236}">
                <a16:creationId xmlns:a16="http://schemas.microsoft.com/office/drawing/2014/main" xmlns="" id="{D5F0B1EC-7285-45CD-8BCC-8EB8715E2C0C}"/>
              </a:ext>
            </a:extLst>
          </p:cNvPr>
          <p:cNvSpPr>
            <a:spLocks noGrp="1"/>
          </p:cNvSpPr>
          <p:nvPr>
            <p:ph type="sldNum" sz="quarter" idx="10"/>
          </p:nvPr>
        </p:nvSpPr>
        <p:spPr/>
        <p:txBody>
          <a:bodyPr/>
          <a:lstStyle>
            <a:lvl1pPr>
              <a:defRPr>
                <a:solidFill>
                  <a:srgbClr val="D1EAEE"/>
                </a:solidFill>
              </a:defRPr>
            </a:lvl1pPr>
          </a:lstStyle>
          <a:p>
            <a:fld id="{66F0D3D5-54DE-4BC6-94AC-3292F4516B2B}" type="slidenum">
              <a:rPr lang="en-US" altLang="en-US"/>
              <a:pPr/>
              <a:t>‹Nº›</a:t>
            </a:fld>
            <a:endParaRPr lang="en-US" altLang="en-US"/>
          </a:p>
        </p:txBody>
      </p:sp>
    </p:spTree>
    <p:extLst>
      <p:ext uri="{BB962C8B-B14F-4D97-AF65-F5344CB8AC3E}">
        <p14:creationId xmlns:p14="http://schemas.microsoft.com/office/powerpoint/2010/main" val="314249246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xmlns="" id="{0289EEC3-685B-4BDF-A222-4B465B7DBAF1}"/>
              </a:ext>
            </a:extLst>
          </p:cNvPr>
          <p:cNvSpPr>
            <a:spLocks noGrp="1"/>
          </p:cNvSpPr>
          <p:nvPr>
            <p:ph type="sldNum" sz="quarter" idx="10"/>
          </p:nvPr>
        </p:nvSpPr>
        <p:spPr/>
        <p:txBody>
          <a:bodyPr/>
          <a:lstStyle>
            <a:lvl1pPr>
              <a:defRPr/>
            </a:lvl1pPr>
          </a:lstStyle>
          <a:p>
            <a:fld id="{0BFAB630-C344-414F-B439-E3DB56DC8E19}" type="slidenum">
              <a:rPr lang="en-US" altLang="en-US"/>
              <a:pPr/>
              <a:t>‹Nº›</a:t>
            </a:fld>
            <a:endParaRPr lang="en-US" altLang="en-US"/>
          </a:p>
        </p:txBody>
      </p:sp>
    </p:spTree>
    <p:extLst>
      <p:ext uri="{BB962C8B-B14F-4D97-AF65-F5344CB8AC3E}">
        <p14:creationId xmlns:p14="http://schemas.microsoft.com/office/powerpoint/2010/main" val="300132796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7">
            <a:extLst>
              <a:ext uri="{FF2B5EF4-FFF2-40B4-BE49-F238E27FC236}">
                <a16:creationId xmlns:a16="http://schemas.microsoft.com/office/drawing/2014/main" xmlns="" id="{96477CF4-AFFC-4F68-814E-ACC07BB78080}"/>
              </a:ext>
            </a:extLst>
          </p:cNvPr>
          <p:cNvSpPr>
            <a:spLocks noGrp="1"/>
          </p:cNvSpPr>
          <p:nvPr>
            <p:ph type="sldNum" sz="quarter" idx="10"/>
          </p:nvPr>
        </p:nvSpPr>
        <p:spPr/>
        <p:txBody>
          <a:bodyPr/>
          <a:lstStyle>
            <a:lvl1pPr>
              <a:defRPr/>
            </a:lvl1pPr>
          </a:lstStyle>
          <a:p>
            <a:fld id="{402CB288-E39D-4089-890D-BE0917CB39B2}" type="slidenum">
              <a:rPr lang="en-CA" altLang="en-US"/>
              <a:pPr/>
              <a:t>‹Nº›</a:t>
            </a:fld>
            <a:endParaRPr lang="en-CA" altLang="en-US"/>
          </a:p>
        </p:txBody>
      </p:sp>
    </p:spTree>
    <p:extLst>
      <p:ext uri="{BB962C8B-B14F-4D97-AF65-F5344CB8AC3E}">
        <p14:creationId xmlns:p14="http://schemas.microsoft.com/office/powerpoint/2010/main" val="302540013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9" name="Title Placeholder 8">
            <a:extLst>
              <a:ext uri="{FF2B5EF4-FFF2-40B4-BE49-F238E27FC236}">
                <a16:creationId xmlns:a16="http://schemas.microsoft.com/office/drawing/2014/main" xmlns="" id="{052FE305-2A8E-4769-A8B5-89B232500BA4}"/>
              </a:ext>
            </a:extLst>
          </p:cNvPr>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a:t>Click to edit Master title style</a:t>
            </a:r>
          </a:p>
        </p:txBody>
      </p:sp>
      <p:sp>
        <p:nvSpPr>
          <p:cNvPr id="1027" name="Text Placeholder 29">
            <a:extLst>
              <a:ext uri="{FF2B5EF4-FFF2-40B4-BE49-F238E27FC236}">
                <a16:creationId xmlns:a16="http://schemas.microsoft.com/office/drawing/2014/main" xmlns="" id="{42B033C1-37E3-463E-B390-03EB34D062DB}"/>
              </a:ext>
            </a:extLst>
          </p:cNvPr>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8" name="Slide Number Placeholder 17">
            <a:extLst>
              <a:ext uri="{FF2B5EF4-FFF2-40B4-BE49-F238E27FC236}">
                <a16:creationId xmlns:a16="http://schemas.microsoft.com/office/drawing/2014/main" xmlns="" id="{34A43C91-D3EC-43CC-9646-58C4AF046D8A}"/>
              </a:ext>
            </a:extLst>
          </p:cNvPr>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a:defRPr sz="1200">
                <a:solidFill>
                  <a:srgbClr val="045C75"/>
                </a:solidFill>
              </a:defRPr>
            </a:lvl1pPr>
          </a:lstStyle>
          <a:p>
            <a:fld id="{4A473D24-6D9F-4492-A42F-32F8F3C9C9A1}" type="slidenum">
              <a:rPr lang="en-CA" altLang="en-US"/>
              <a:pPr/>
              <a:t>‹Nº›</a:t>
            </a:fld>
            <a:endParaRPr lang="en-CA" altLang="en-US"/>
          </a:p>
        </p:txBody>
      </p:sp>
      <p:pic>
        <p:nvPicPr>
          <p:cNvPr id="1029" name="Picture 13" descr="ICRP Logo and Title.gif">
            <a:extLst>
              <a:ext uri="{FF2B5EF4-FFF2-40B4-BE49-F238E27FC236}">
                <a16:creationId xmlns:a16="http://schemas.microsoft.com/office/drawing/2014/main" xmlns="" id="{64A7ABF8-DCE5-4B3A-A507-719FB38E9DF0}"/>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09" r:id="rId4"/>
    <p:sldLayoutId id="2147484113" r:id="rId5"/>
  </p:sldLayoutIdLst>
  <p:transition spd="med">
    <p:fade/>
  </p:transition>
  <p:hf hdr="0" ftr="0" dt="0"/>
  <p:txStyles>
    <p:titleStyle>
      <a:lvl1pPr algn="ctr" rtl="0" eaLnBrk="0" fontAlgn="base" hangingPunct="0">
        <a:spcBef>
          <a:spcPct val="0"/>
        </a:spcBef>
        <a:spcAft>
          <a:spcPct val="0"/>
        </a:spcAft>
        <a:defRPr sz="5000" kern="12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5000">
          <a:solidFill>
            <a:schemeClr val="tx2"/>
          </a:solidFill>
          <a:latin typeface="Arial" charset="0"/>
          <a:cs typeface="Arial" charset="0"/>
        </a:defRPr>
      </a:lvl2pPr>
      <a:lvl3pPr algn="ctr" rtl="0" eaLnBrk="0" fontAlgn="base" hangingPunct="0">
        <a:spcBef>
          <a:spcPct val="0"/>
        </a:spcBef>
        <a:spcAft>
          <a:spcPct val="0"/>
        </a:spcAft>
        <a:defRPr sz="5000">
          <a:solidFill>
            <a:schemeClr val="tx2"/>
          </a:solidFill>
          <a:latin typeface="Arial" charset="0"/>
          <a:cs typeface="Arial" charset="0"/>
        </a:defRPr>
      </a:lvl3pPr>
      <a:lvl4pPr algn="ctr" rtl="0" eaLnBrk="0" fontAlgn="base" hangingPunct="0">
        <a:spcBef>
          <a:spcPct val="0"/>
        </a:spcBef>
        <a:spcAft>
          <a:spcPct val="0"/>
        </a:spcAft>
        <a:defRPr sz="5000">
          <a:solidFill>
            <a:schemeClr val="tx2"/>
          </a:solidFill>
          <a:latin typeface="Arial" charset="0"/>
          <a:cs typeface="Arial" charset="0"/>
        </a:defRPr>
      </a:lvl4pPr>
      <a:lvl5pPr algn="ctr" rtl="0" eaLnBrk="0" fontAlgn="base" hangingPunct="0">
        <a:spcBef>
          <a:spcPct val="0"/>
        </a:spcBef>
        <a:spcAft>
          <a:spcPct val="0"/>
        </a:spcAft>
        <a:defRPr sz="5000">
          <a:solidFill>
            <a:schemeClr val="tx2"/>
          </a:solidFill>
          <a:latin typeface="Arial" charset="0"/>
          <a:cs typeface="Arial" charset="0"/>
        </a:defRPr>
      </a:lvl5pPr>
      <a:lvl6pPr marL="457200" algn="ctr" rtl="0" fontAlgn="base">
        <a:spcBef>
          <a:spcPct val="0"/>
        </a:spcBef>
        <a:spcAft>
          <a:spcPct val="0"/>
        </a:spcAft>
        <a:defRPr sz="5000">
          <a:solidFill>
            <a:schemeClr val="tx2"/>
          </a:solidFill>
          <a:latin typeface="Arial" charset="0"/>
          <a:cs typeface="Arial" charset="0"/>
        </a:defRPr>
      </a:lvl6pPr>
      <a:lvl7pPr marL="914400" algn="ctr" rtl="0" fontAlgn="base">
        <a:spcBef>
          <a:spcPct val="0"/>
        </a:spcBef>
        <a:spcAft>
          <a:spcPct val="0"/>
        </a:spcAft>
        <a:defRPr sz="5000">
          <a:solidFill>
            <a:schemeClr val="tx2"/>
          </a:solidFill>
          <a:latin typeface="Arial" charset="0"/>
          <a:cs typeface="Arial" charset="0"/>
        </a:defRPr>
      </a:lvl7pPr>
      <a:lvl8pPr marL="1371600" algn="ctr" rtl="0" fontAlgn="base">
        <a:spcBef>
          <a:spcPct val="0"/>
        </a:spcBef>
        <a:spcAft>
          <a:spcPct val="0"/>
        </a:spcAft>
        <a:defRPr sz="5000">
          <a:solidFill>
            <a:schemeClr val="tx2"/>
          </a:solidFill>
          <a:latin typeface="Arial" charset="0"/>
          <a:cs typeface="Arial" charset="0"/>
        </a:defRPr>
      </a:lvl8pPr>
      <a:lvl9pPr marL="1828800" algn="ctr" rtl="0" fontAlgn="base">
        <a:spcBef>
          <a:spcPct val="0"/>
        </a:spcBef>
        <a:spcAft>
          <a:spcPct val="0"/>
        </a:spcAft>
        <a:defRPr sz="5000">
          <a:solidFill>
            <a:schemeClr val="tx2"/>
          </a:solidFill>
          <a:latin typeface="Arial"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anose="05020102010507070707" pitchFamily="18" charset="2"/>
        <a:buChar char=""/>
        <a:defRPr sz="26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anose="05020102010507070707" pitchFamily="18" charset="2"/>
        <a:buChar char=""/>
        <a:defRPr sz="24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anose="05020102010507070707" pitchFamily="18" charset="2"/>
        <a:buChar char=""/>
        <a:defRPr sz="21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anose="05020102010507070707" pitchFamily="18" charset="2"/>
        <a:buChar char=""/>
        <a:defRPr sz="2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anose="05020102010507070707" pitchFamily="18"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9" name="Title Placeholder 8">
            <a:extLst>
              <a:ext uri="{FF2B5EF4-FFF2-40B4-BE49-F238E27FC236}">
                <a16:creationId xmlns:a16="http://schemas.microsoft.com/office/drawing/2014/main" xmlns="" id="{A062C549-B08F-480D-9CC7-7B54BCB07989}"/>
              </a:ext>
            </a:extLst>
          </p:cNvPr>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a:t>Click to edit Master title style</a:t>
            </a:r>
          </a:p>
        </p:txBody>
      </p:sp>
      <p:sp>
        <p:nvSpPr>
          <p:cNvPr id="2051" name="Text Placeholder 29">
            <a:extLst>
              <a:ext uri="{FF2B5EF4-FFF2-40B4-BE49-F238E27FC236}">
                <a16:creationId xmlns:a16="http://schemas.microsoft.com/office/drawing/2014/main" xmlns="" id="{64E87156-8E9E-4414-A0D6-9C29DCC80909}"/>
              </a:ext>
            </a:extLst>
          </p:cNvPr>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 name="Slide Number Placeholder 17">
            <a:extLst>
              <a:ext uri="{FF2B5EF4-FFF2-40B4-BE49-F238E27FC236}">
                <a16:creationId xmlns:a16="http://schemas.microsoft.com/office/drawing/2014/main" xmlns="" id="{8CA13261-A004-4736-AD43-426297B3479D}"/>
              </a:ext>
            </a:extLst>
          </p:cNvPr>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a:defRPr sz="1200">
                <a:solidFill>
                  <a:srgbClr val="045C75"/>
                </a:solidFill>
                <a:ea typeface="ＭＳ Ｐゴシック" panose="020B0600070205080204" pitchFamily="34" charset="-128"/>
              </a:defRPr>
            </a:lvl1pPr>
          </a:lstStyle>
          <a:p>
            <a:fld id="{E6FBA966-3C6F-4815-87D0-0343AB9221D0}" type="slidenum">
              <a:rPr lang="en-CA" altLang="en-US"/>
              <a:pPr/>
              <a:t>‹Nº›</a:t>
            </a:fld>
            <a:endParaRPr lang="en-CA" altLang="en-US"/>
          </a:p>
        </p:txBody>
      </p:sp>
      <p:pic>
        <p:nvPicPr>
          <p:cNvPr id="2053" name="Picture 13" descr="ICRP Logo and Title.gif">
            <a:extLst>
              <a:ext uri="{FF2B5EF4-FFF2-40B4-BE49-F238E27FC236}">
                <a16:creationId xmlns:a16="http://schemas.microsoft.com/office/drawing/2014/main" xmlns="" id="{D75B2047-11A2-4105-A658-5DC31ACC7667}"/>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Lst>
  <p:transition spd="med">
    <p:fade/>
  </p:transition>
  <p:hf hdr="0" dt="0"/>
  <p:txStyles>
    <p:titleStyle>
      <a:lvl1pPr algn="ctr" rtl="0" eaLnBrk="0" fontAlgn="base" hangingPunct="0">
        <a:spcBef>
          <a:spcPct val="0"/>
        </a:spcBef>
        <a:spcAft>
          <a:spcPct val="0"/>
        </a:spcAft>
        <a:defRPr sz="5000" kern="1200">
          <a:solidFill>
            <a:schemeClr val="tx2"/>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50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50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50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5000">
          <a:solidFill>
            <a:schemeClr val="tx2"/>
          </a:solidFill>
          <a:latin typeface="Arial" charset="0"/>
          <a:ea typeface="ＭＳ Ｐゴシック" charset="0"/>
          <a:cs typeface="Arial" charset="0"/>
        </a:defRPr>
      </a:lvl5pPr>
      <a:lvl6pPr marL="457200" algn="ctr" rtl="0" fontAlgn="base">
        <a:spcBef>
          <a:spcPct val="0"/>
        </a:spcBef>
        <a:spcAft>
          <a:spcPct val="0"/>
        </a:spcAft>
        <a:defRPr sz="5000">
          <a:solidFill>
            <a:schemeClr val="tx2"/>
          </a:solidFill>
          <a:latin typeface="Arial" charset="0"/>
          <a:ea typeface="ＭＳ Ｐゴシック" charset="0"/>
          <a:cs typeface="Arial" charset="0"/>
        </a:defRPr>
      </a:lvl6pPr>
      <a:lvl7pPr marL="914400" algn="ctr" rtl="0" fontAlgn="base">
        <a:spcBef>
          <a:spcPct val="0"/>
        </a:spcBef>
        <a:spcAft>
          <a:spcPct val="0"/>
        </a:spcAft>
        <a:defRPr sz="5000">
          <a:solidFill>
            <a:schemeClr val="tx2"/>
          </a:solidFill>
          <a:latin typeface="Arial" charset="0"/>
          <a:ea typeface="ＭＳ Ｐゴシック" charset="0"/>
          <a:cs typeface="Arial" charset="0"/>
        </a:defRPr>
      </a:lvl7pPr>
      <a:lvl8pPr marL="1371600" algn="ctr" rtl="0" fontAlgn="base">
        <a:spcBef>
          <a:spcPct val="0"/>
        </a:spcBef>
        <a:spcAft>
          <a:spcPct val="0"/>
        </a:spcAft>
        <a:defRPr sz="5000">
          <a:solidFill>
            <a:schemeClr val="tx2"/>
          </a:solidFill>
          <a:latin typeface="Arial" charset="0"/>
          <a:ea typeface="ＭＳ Ｐゴシック" charset="0"/>
          <a:cs typeface="Arial" charset="0"/>
        </a:defRPr>
      </a:lvl8pPr>
      <a:lvl9pPr marL="1828800" algn="ctr" rtl="0" fontAlgn="base">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anose="05020102010507070707"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anose="05020102010507070707"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anose="05020102010507070707"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anose="05020102010507070707"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anose="05020102010507070707"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5E6C5-5214-4E89-B931-6D1739DCE33B}"/>
              </a:ext>
            </a:extLst>
          </p:cNvPr>
          <p:cNvSpPr>
            <a:spLocks noGrp="1"/>
          </p:cNvSpPr>
          <p:nvPr>
            <p:ph type="ctrTitle"/>
          </p:nvPr>
        </p:nvSpPr>
        <p:spPr>
          <a:xfrm>
            <a:off x="152400" y="609600"/>
            <a:ext cx="8232648" cy="2362200"/>
          </a:xfrm>
        </p:spPr>
        <p:txBody>
          <a:bodyPr/>
          <a:lstStyle/>
          <a:p>
            <a:pPr>
              <a:defRPr/>
            </a:pPr>
            <a:r>
              <a:rPr lang="en-GB" sz="3600" dirty="0">
                <a:effectLst/>
              </a:rPr>
              <a:t>Occupational Radiological Protection in Interventional Procedures</a:t>
            </a:r>
            <a:endParaRPr lang="en-US" sz="3600" dirty="0">
              <a:effectLst/>
            </a:endParaRPr>
          </a:p>
        </p:txBody>
      </p:sp>
      <p:sp>
        <p:nvSpPr>
          <p:cNvPr id="12291" name="Subtitle 2">
            <a:extLst>
              <a:ext uri="{FF2B5EF4-FFF2-40B4-BE49-F238E27FC236}">
                <a16:creationId xmlns:a16="http://schemas.microsoft.com/office/drawing/2014/main" xmlns="" id="{373EE6AD-16E0-4C0E-BCE0-1AF5260D7FA9}"/>
              </a:ext>
            </a:extLst>
          </p:cNvPr>
          <p:cNvSpPr>
            <a:spLocks noGrp="1"/>
          </p:cNvSpPr>
          <p:nvPr>
            <p:ph type="subTitle" idx="1"/>
          </p:nvPr>
        </p:nvSpPr>
        <p:spPr>
          <a:xfrm>
            <a:off x="533400" y="3228975"/>
            <a:ext cx="7854950" cy="1752600"/>
          </a:xfrm>
        </p:spPr>
        <p:txBody>
          <a:bodyPr/>
          <a:lstStyle/>
          <a:p>
            <a:pPr marR="0" eaLnBrk="1" hangingPunct="1"/>
            <a:r>
              <a:rPr lang="en-CA" altLang="en-US">
                <a:ea typeface="ＭＳ Ｐゴシック" panose="020B0600070205080204" pitchFamily="34" charset="-128"/>
              </a:rPr>
              <a:t>ICRP Publication 139</a:t>
            </a:r>
          </a:p>
          <a:p>
            <a:pPr marR="0" eaLnBrk="1" hangingPunct="1"/>
            <a:endParaRPr lang="en-CA" altLang="en-US">
              <a:ea typeface="ＭＳ Ｐゴシック" panose="020B0600070205080204" pitchFamily="34" charset="-128"/>
            </a:endParaRPr>
          </a:p>
        </p:txBody>
      </p:sp>
      <p:sp>
        <p:nvSpPr>
          <p:cNvPr id="12292" name="Text Placeholder 3">
            <a:extLst>
              <a:ext uri="{FF2B5EF4-FFF2-40B4-BE49-F238E27FC236}">
                <a16:creationId xmlns:a16="http://schemas.microsoft.com/office/drawing/2014/main" xmlns="" id="{B4EFFC9B-26DE-480F-9E7B-97D60F527B72}"/>
              </a:ext>
            </a:extLst>
          </p:cNvPr>
          <p:cNvSpPr>
            <a:spLocks noGrp="1"/>
          </p:cNvSpPr>
          <p:nvPr>
            <p:ph type="body" sz="quarter" idx="10"/>
          </p:nvPr>
        </p:nvSpPr>
        <p:spPr>
          <a:xfrm>
            <a:off x="838200" y="5029200"/>
            <a:ext cx="6781800" cy="1066800"/>
          </a:xfrm>
        </p:spPr>
        <p:txBody>
          <a:bodyPr/>
          <a:lstStyle/>
          <a:p>
            <a:pPr algn="ctr" eaLnBrk="1" hangingPunct="1"/>
            <a:r>
              <a:rPr lang="en-US" altLang="en-US" b="1">
                <a:ea typeface="ＭＳ Ｐゴシック" panose="020B0600070205080204" pitchFamily="34" charset="-128"/>
              </a:rPr>
              <a:t>Authors on behalf of ICRP</a:t>
            </a:r>
          </a:p>
          <a:p>
            <a:pPr algn="ctr" eaLnBrk="1" hangingPunct="1"/>
            <a:r>
              <a:rPr lang="en-US" altLang="en-US" b="1">
                <a:ea typeface="ＭＳ Ｐゴシック" panose="020B0600070205080204" pitchFamily="34" charset="-128"/>
              </a:rPr>
              <a:t>P. Ortiz López, L.T. Dauer, R. Loose, C.J. Martin, D.L. Miller, E. Vañó, M. Doruﬀ, R. Padovani, G. Massera, C. Yoder</a:t>
            </a:r>
          </a:p>
          <a:p>
            <a:pPr algn="ctr" eaLnBrk="1" hangingPunct="1"/>
            <a:endParaRPr lang="en-US" altLang="en-US" b="1">
              <a:ea typeface="ＭＳ Ｐゴシック" panose="020B0600070205080204" pitchFamily="34" charset="-128"/>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2847C-A498-4601-B346-2EA74B164189}"/>
              </a:ext>
            </a:extLst>
          </p:cNvPr>
          <p:cNvSpPr>
            <a:spLocks noGrp="1"/>
          </p:cNvSpPr>
          <p:nvPr>
            <p:ph type="title"/>
          </p:nvPr>
        </p:nvSpPr>
        <p:spPr>
          <a:xfrm>
            <a:off x="457200" y="228600"/>
            <a:ext cx="8229600" cy="1143000"/>
          </a:xfrm>
        </p:spPr>
        <p:txBody>
          <a:bodyPr>
            <a:normAutofit fontScale="90000"/>
          </a:bodyPr>
          <a:lstStyle/>
          <a:p>
            <a:pPr eaLnBrk="1" hangingPunct="1">
              <a:defRPr/>
            </a:pPr>
            <a:r>
              <a:rPr lang="en-US" dirty="0" smtClean="0"/>
              <a:t>Main Points 4</a:t>
            </a:r>
            <a:br>
              <a:rPr lang="en-US" dirty="0" smtClean="0"/>
            </a:br>
            <a:r>
              <a:rPr lang="en-US" sz="4000" dirty="0"/>
              <a:t>(p 45, ICRP 139), </a:t>
            </a:r>
            <a:r>
              <a:rPr lang="en-US" sz="4000" dirty="0" smtClean="0"/>
              <a:t>Application of the protection principles </a:t>
            </a:r>
            <a:endParaRPr lang="en-US" sz="4000" dirty="0"/>
          </a:p>
        </p:txBody>
      </p:sp>
      <p:sp>
        <p:nvSpPr>
          <p:cNvPr id="21507" name="Content Placeholder 2">
            <a:extLst>
              <a:ext uri="{FF2B5EF4-FFF2-40B4-BE49-F238E27FC236}">
                <a16:creationId xmlns:a16="http://schemas.microsoft.com/office/drawing/2014/main" xmlns="" id="{7DE74C88-81B5-4A00-A2AB-07EB693B6949}"/>
              </a:ext>
            </a:extLst>
          </p:cNvPr>
          <p:cNvSpPr>
            <a:spLocks noGrp="1"/>
          </p:cNvSpPr>
          <p:nvPr>
            <p:ph idx="1"/>
          </p:nvPr>
        </p:nvSpPr>
        <p:spPr>
          <a:xfrm>
            <a:off x="457200" y="1752600"/>
            <a:ext cx="8458200" cy="4724400"/>
          </a:xfrm>
        </p:spPr>
        <p:txBody>
          <a:bodyPr/>
          <a:lstStyle/>
          <a:p>
            <a:pPr eaLnBrk="1" hangingPunct="1"/>
            <a:r>
              <a:rPr lang="es-ES" altLang="en-US" dirty="0"/>
              <a:t>After a </a:t>
            </a:r>
            <a:r>
              <a:rPr lang="es-ES" altLang="en-US" dirty="0" err="1"/>
              <a:t>worker</a:t>
            </a:r>
            <a:r>
              <a:rPr lang="es-ES" altLang="en-US" dirty="0"/>
              <a:t> has </a:t>
            </a:r>
            <a:r>
              <a:rPr lang="es-ES" altLang="en-US" dirty="0" err="1"/>
              <a:t>declared</a:t>
            </a:r>
            <a:r>
              <a:rPr lang="es-ES" altLang="en-US" dirty="0"/>
              <a:t> </a:t>
            </a:r>
            <a:r>
              <a:rPr lang="es-ES" altLang="en-US" dirty="0" err="1"/>
              <a:t>her</a:t>
            </a:r>
            <a:r>
              <a:rPr lang="es-ES" altLang="en-US" dirty="0"/>
              <a:t> </a:t>
            </a:r>
            <a:r>
              <a:rPr lang="es-ES" altLang="en-US" dirty="0" err="1"/>
              <a:t>pregnancy</a:t>
            </a:r>
            <a:r>
              <a:rPr lang="es-ES" altLang="en-US" dirty="0"/>
              <a:t>, </a:t>
            </a:r>
            <a:r>
              <a:rPr lang="es-ES" altLang="en-US" dirty="0" err="1"/>
              <a:t>her</a:t>
            </a:r>
            <a:r>
              <a:rPr lang="es-ES" altLang="en-US" dirty="0"/>
              <a:t> </a:t>
            </a:r>
            <a:r>
              <a:rPr lang="es-ES" altLang="en-US" dirty="0" err="1"/>
              <a:t>working</a:t>
            </a:r>
            <a:r>
              <a:rPr lang="es-ES" altLang="en-US" dirty="0"/>
              <a:t> </a:t>
            </a:r>
            <a:r>
              <a:rPr lang="es-ES" altLang="en-US" dirty="0" err="1"/>
              <a:t>conditions</a:t>
            </a:r>
            <a:r>
              <a:rPr lang="es-ES" altLang="en-US" dirty="0"/>
              <a:t> </a:t>
            </a:r>
            <a:r>
              <a:rPr lang="es-ES" altLang="en-US" dirty="0" err="1"/>
              <a:t>should</a:t>
            </a:r>
            <a:r>
              <a:rPr lang="es-ES" altLang="en-US" dirty="0"/>
              <a:t> </a:t>
            </a:r>
            <a:r>
              <a:rPr lang="es-ES" altLang="en-US" dirty="0" err="1"/>
              <a:t>ensure</a:t>
            </a:r>
            <a:r>
              <a:rPr lang="es-ES" altLang="en-US" dirty="0"/>
              <a:t> </a:t>
            </a:r>
            <a:r>
              <a:rPr lang="es-ES" altLang="en-US" dirty="0" err="1"/>
              <a:t>that</a:t>
            </a:r>
            <a:r>
              <a:rPr lang="es-ES" altLang="en-US" dirty="0"/>
              <a:t> </a:t>
            </a:r>
            <a:r>
              <a:rPr lang="es-ES" altLang="en-US" dirty="0" err="1"/>
              <a:t>the</a:t>
            </a:r>
            <a:r>
              <a:rPr lang="es-ES" altLang="en-US" dirty="0"/>
              <a:t> </a:t>
            </a:r>
            <a:r>
              <a:rPr lang="es-ES" altLang="en-US" dirty="0" err="1"/>
              <a:t>additional</a:t>
            </a:r>
            <a:r>
              <a:rPr lang="es-ES" altLang="en-US" dirty="0"/>
              <a:t> </a:t>
            </a:r>
            <a:r>
              <a:rPr lang="es-ES" altLang="en-US" dirty="0" err="1"/>
              <a:t>dose</a:t>
            </a:r>
            <a:r>
              <a:rPr lang="es-ES" altLang="en-US" dirty="0"/>
              <a:t> </a:t>
            </a:r>
            <a:r>
              <a:rPr lang="es-ES" altLang="en-US" dirty="0" err="1"/>
              <a:t>to</a:t>
            </a:r>
            <a:r>
              <a:rPr lang="es-ES" altLang="en-US" dirty="0"/>
              <a:t> </a:t>
            </a:r>
            <a:r>
              <a:rPr lang="es-ES" altLang="en-US" dirty="0" err="1"/>
              <a:t>the</a:t>
            </a:r>
            <a:r>
              <a:rPr lang="es-ES" altLang="en-US" dirty="0"/>
              <a:t> </a:t>
            </a:r>
            <a:r>
              <a:rPr lang="es-ES" altLang="en-US" dirty="0" err="1"/>
              <a:t>conceptus</a:t>
            </a:r>
            <a:r>
              <a:rPr lang="es-ES" altLang="en-US" dirty="0"/>
              <a:t> </a:t>
            </a:r>
            <a:r>
              <a:rPr lang="es-ES" altLang="en-US" dirty="0" err="1"/>
              <a:t>does</a:t>
            </a:r>
            <a:r>
              <a:rPr lang="es-ES" altLang="en-US" dirty="0"/>
              <a:t> </a:t>
            </a:r>
            <a:r>
              <a:rPr lang="es-ES" altLang="en-US" dirty="0" err="1"/>
              <a:t>not</a:t>
            </a:r>
            <a:r>
              <a:rPr lang="es-ES" altLang="en-US" dirty="0"/>
              <a:t> </a:t>
            </a:r>
            <a:r>
              <a:rPr lang="es-ES" altLang="en-US" dirty="0" err="1"/>
              <a:t>exceed</a:t>
            </a:r>
            <a:r>
              <a:rPr lang="es-ES" altLang="en-US" dirty="0"/>
              <a:t> 1mSv </a:t>
            </a:r>
            <a:r>
              <a:rPr lang="es-ES" altLang="en-US" dirty="0" err="1"/>
              <a:t>during</a:t>
            </a:r>
            <a:r>
              <a:rPr lang="es-ES" altLang="en-US" dirty="0"/>
              <a:t> </a:t>
            </a:r>
            <a:r>
              <a:rPr lang="es-ES" altLang="en-US" dirty="0" err="1"/>
              <a:t>the</a:t>
            </a:r>
            <a:r>
              <a:rPr lang="es-ES" altLang="en-US" dirty="0"/>
              <a:t> </a:t>
            </a:r>
            <a:r>
              <a:rPr lang="es-ES" altLang="en-US" dirty="0" err="1"/>
              <a:t>remainder</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pregnancy</a:t>
            </a:r>
            <a:r>
              <a:rPr lang="es-ES" altLang="en-US" dirty="0"/>
              <a:t>. </a:t>
            </a:r>
          </a:p>
          <a:p>
            <a:pPr eaLnBrk="1" hangingPunct="1"/>
            <a:r>
              <a:rPr lang="en-US" altLang="en-US" dirty="0"/>
              <a:t>Currently available data do not justify automatically precluding pregnant interventionalists or other workers from performing procedures in the intervention room (paragraph 244)</a:t>
            </a:r>
            <a:endParaRPr lang="es-ES" altLang="en-US" dirty="0"/>
          </a:p>
          <a:p>
            <a:pPr eaLnBrk="1" hangingPunct="1"/>
            <a:r>
              <a:rPr lang="es-ES" altLang="en-US" dirty="0" err="1"/>
              <a:t>The</a:t>
            </a:r>
            <a:r>
              <a:rPr lang="es-ES" altLang="en-US" dirty="0"/>
              <a:t> </a:t>
            </a:r>
            <a:r>
              <a:rPr lang="es-ES" altLang="en-US" dirty="0" err="1"/>
              <a:t>employer</a:t>
            </a:r>
            <a:r>
              <a:rPr lang="es-ES" altLang="en-US" dirty="0"/>
              <a:t>, </a:t>
            </a:r>
            <a:r>
              <a:rPr lang="es-ES" altLang="en-US" dirty="0" err="1"/>
              <a:t>with</a:t>
            </a:r>
            <a:r>
              <a:rPr lang="es-ES" altLang="en-US" dirty="0"/>
              <a:t> </a:t>
            </a:r>
            <a:r>
              <a:rPr lang="es-ES" altLang="en-US" dirty="0" err="1"/>
              <a:t>the</a:t>
            </a:r>
            <a:r>
              <a:rPr lang="es-ES" altLang="en-US" dirty="0"/>
              <a:t> </a:t>
            </a:r>
            <a:r>
              <a:rPr lang="es-ES" altLang="en-US" dirty="0" err="1"/>
              <a:t>advice</a:t>
            </a:r>
            <a:r>
              <a:rPr lang="es-ES" altLang="en-US" dirty="0"/>
              <a:t> </a:t>
            </a:r>
            <a:r>
              <a:rPr lang="es-ES" altLang="en-US" dirty="0" err="1"/>
              <a:t>of</a:t>
            </a:r>
            <a:r>
              <a:rPr lang="es-ES" altLang="en-US" dirty="0"/>
              <a:t> </a:t>
            </a:r>
            <a:r>
              <a:rPr lang="es-ES" altLang="en-US" dirty="0" err="1"/>
              <a:t>the</a:t>
            </a:r>
            <a:r>
              <a:rPr lang="es-ES" altLang="en-US" dirty="0"/>
              <a:t> medical </a:t>
            </a:r>
            <a:r>
              <a:rPr lang="es-ES" altLang="en-US" dirty="0" err="1"/>
              <a:t>physicist</a:t>
            </a:r>
            <a:r>
              <a:rPr lang="es-ES" altLang="en-US" dirty="0"/>
              <a:t> </a:t>
            </a:r>
            <a:r>
              <a:rPr lang="es-ES" altLang="en-US" dirty="0" err="1"/>
              <a:t>or</a:t>
            </a:r>
            <a:r>
              <a:rPr lang="es-ES" altLang="en-US" dirty="0"/>
              <a:t> </a:t>
            </a:r>
            <a:r>
              <a:rPr lang="es-ES" altLang="en-US" dirty="0" err="1"/>
              <a:t>radiological</a:t>
            </a:r>
            <a:r>
              <a:rPr lang="es-ES" altLang="en-US" dirty="0"/>
              <a:t> </a:t>
            </a:r>
            <a:r>
              <a:rPr lang="es-ES" altLang="en-US" dirty="0" err="1"/>
              <a:t>protection</a:t>
            </a:r>
            <a:r>
              <a:rPr lang="es-ES" altLang="en-US" dirty="0"/>
              <a:t> </a:t>
            </a:r>
            <a:r>
              <a:rPr lang="es-ES" altLang="en-US" dirty="0" err="1"/>
              <a:t>expert</a:t>
            </a:r>
            <a:r>
              <a:rPr lang="es-ES" altLang="en-US" dirty="0"/>
              <a:t>, </a:t>
            </a:r>
            <a:r>
              <a:rPr lang="es-ES" altLang="en-US" dirty="0" err="1"/>
              <a:t>needs</a:t>
            </a:r>
            <a:r>
              <a:rPr lang="es-ES" altLang="en-US" dirty="0"/>
              <a:t> </a:t>
            </a:r>
            <a:r>
              <a:rPr lang="es-ES" altLang="en-US" dirty="0" err="1"/>
              <a:t>to</a:t>
            </a:r>
            <a:r>
              <a:rPr lang="es-ES" altLang="en-US" dirty="0"/>
              <a:t> </a:t>
            </a:r>
            <a:r>
              <a:rPr lang="es-ES" altLang="en-US" dirty="0" err="1"/>
              <a:t>carefully</a:t>
            </a:r>
            <a:r>
              <a:rPr lang="es-ES" altLang="en-US" dirty="0"/>
              <a:t> </a:t>
            </a:r>
            <a:r>
              <a:rPr lang="es-ES" altLang="en-US" dirty="0" err="1"/>
              <a:t>review</a:t>
            </a:r>
            <a:r>
              <a:rPr lang="es-ES" altLang="en-US" dirty="0"/>
              <a:t> </a:t>
            </a:r>
            <a:r>
              <a:rPr lang="es-ES" altLang="en-US" dirty="0" err="1"/>
              <a:t>the</a:t>
            </a:r>
            <a:r>
              <a:rPr lang="es-ES" altLang="en-US" dirty="0"/>
              <a:t> </a:t>
            </a:r>
            <a:r>
              <a:rPr lang="es-ES" altLang="en-US" dirty="0" err="1"/>
              <a:t>exposure</a:t>
            </a:r>
            <a:r>
              <a:rPr lang="es-ES" altLang="en-US" dirty="0"/>
              <a:t> </a:t>
            </a:r>
            <a:r>
              <a:rPr lang="es-ES" altLang="en-US" dirty="0" err="1"/>
              <a:t>conditions</a:t>
            </a:r>
            <a:r>
              <a:rPr lang="es-ES" altLang="en-US" dirty="0"/>
              <a:t> </a:t>
            </a:r>
            <a:r>
              <a:rPr lang="es-ES" altLang="en-US" dirty="0" err="1"/>
              <a:t>of</a:t>
            </a:r>
            <a:r>
              <a:rPr lang="es-ES" altLang="en-US" dirty="0"/>
              <a:t> </a:t>
            </a:r>
            <a:r>
              <a:rPr lang="es-ES" altLang="en-US" dirty="0" err="1"/>
              <a:t>pregnant</a:t>
            </a:r>
            <a:r>
              <a:rPr lang="es-ES" altLang="en-US" dirty="0"/>
              <a:t> </a:t>
            </a:r>
            <a:r>
              <a:rPr lang="es-ES" altLang="en-US" dirty="0" err="1"/>
              <a:t>workers</a:t>
            </a:r>
            <a:r>
              <a:rPr lang="es-ES" altLang="en-US" dirty="0">
                <a:solidFill>
                  <a:srgbClr val="FF0000"/>
                </a:solidFill>
              </a:rPr>
              <a:t>. </a:t>
            </a:r>
            <a:endParaRPr lang="en-US" altLang="en-US" dirty="0">
              <a:solidFill>
                <a:srgbClr val="FF0000"/>
              </a:solidFill>
              <a:ea typeface="ＭＳ Ｐゴシック" panose="020B0600070205080204" pitchFamily="34" charset="-128"/>
            </a:endParaRPr>
          </a:p>
        </p:txBody>
      </p:sp>
      <p:sp>
        <p:nvSpPr>
          <p:cNvPr id="21508" name="Slide Number Placeholder 2">
            <a:extLst>
              <a:ext uri="{FF2B5EF4-FFF2-40B4-BE49-F238E27FC236}">
                <a16:creationId xmlns:a16="http://schemas.microsoft.com/office/drawing/2014/main" xmlns="" id="{7E4843E8-FFEB-47C5-AC9F-3E3A13B1D86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5399BBF4-9FCB-4BC7-A121-EE9233B0BA9C}" type="slidenum">
              <a:rPr lang="en-US" altLang="en-US" sz="1200">
                <a:solidFill>
                  <a:srgbClr val="045C75"/>
                </a:solidFill>
                <a:ea typeface="ＭＳ Ｐゴシック" panose="020B0600070205080204" pitchFamily="34" charset="-128"/>
              </a:rPr>
              <a:pPr eaLnBrk="1" hangingPunct="1">
                <a:spcBef>
                  <a:spcPct val="0"/>
                </a:spcBef>
                <a:buClrTx/>
                <a:buSzTx/>
                <a:buFontTx/>
                <a:buNone/>
              </a:pPr>
              <a:t>10</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6E87B3-526B-46CF-A9F8-2B5BC680B47F}"/>
              </a:ext>
            </a:extLst>
          </p:cNvPr>
          <p:cNvSpPr>
            <a:spLocks noGrp="1"/>
          </p:cNvSpPr>
          <p:nvPr>
            <p:ph type="title"/>
          </p:nvPr>
        </p:nvSpPr>
        <p:spPr>
          <a:xfrm>
            <a:off x="457200" y="152400"/>
            <a:ext cx="8229600" cy="1143000"/>
          </a:xfrm>
        </p:spPr>
        <p:txBody>
          <a:bodyPr>
            <a:normAutofit fontScale="90000"/>
          </a:bodyPr>
          <a:lstStyle/>
          <a:p>
            <a:pPr eaLnBrk="1" hangingPunct="1">
              <a:defRPr/>
            </a:pPr>
            <a:r>
              <a:rPr lang="en-US" dirty="0"/>
              <a:t>Main Points 5</a:t>
            </a:r>
            <a:br>
              <a:rPr lang="en-US" dirty="0"/>
            </a:br>
            <a:r>
              <a:rPr lang="en-US" sz="4000" dirty="0"/>
              <a:t>(p 51, ICRP 139</a:t>
            </a:r>
            <a:r>
              <a:rPr lang="en-US" sz="4000" dirty="0" smtClean="0"/>
              <a:t>) monitoring and dose assessment</a:t>
            </a:r>
            <a:endParaRPr lang="en-US" dirty="0"/>
          </a:p>
        </p:txBody>
      </p:sp>
      <p:sp>
        <p:nvSpPr>
          <p:cNvPr id="22531" name="Content Placeholder 2">
            <a:extLst>
              <a:ext uri="{FF2B5EF4-FFF2-40B4-BE49-F238E27FC236}">
                <a16:creationId xmlns:a16="http://schemas.microsoft.com/office/drawing/2014/main" xmlns="" id="{62C71ADC-CF30-4EAF-8AC3-5AB94F43CA76}"/>
              </a:ext>
            </a:extLst>
          </p:cNvPr>
          <p:cNvSpPr>
            <a:spLocks noGrp="1"/>
          </p:cNvSpPr>
          <p:nvPr>
            <p:ph idx="1"/>
          </p:nvPr>
        </p:nvSpPr>
        <p:spPr>
          <a:xfrm>
            <a:off x="228600" y="1828800"/>
            <a:ext cx="8763000" cy="4724400"/>
          </a:xfrm>
        </p:spPr>
        <p:txBody>
          <a:bodyPr/>
          <a:lstStyle/>
          <a:p>
            <a:pPr eaLnBrk="1" hangingPunct="1"/>
            <a:r>
              <a:rPr lang="es-ES" altLang="en-US" dirty="0" err="1" smtClean="0"/>
              <a:t>Reliable</a:t>
            </a:r>
            <a:r>
              <a:rPr lang="es-ES" altLang="en-US" dirty="0" smtClean="0"/>
              <a:t> </a:t>
            </a:r>
            <a:r>
              <a:rPr lang="es-ES" altLang="en-US" dirty="0" err="1"/>
              <a:t>exposure</a:t>
            </a:r>
            <a:r>
              <a:rPr lang="es-ES" altLang="en-US" dirty="0"/>
              <a:t> </a:t>
            </a:r>
            <a:r>
              <a:rPr lang="es-ES" altLang="en-US" dirty="0" err="1" smtClean="0"/>
              <a:t>monitoring</a:t>
            </a:r>
            <a:r>
              <a:rPr lang="es-ES" altLang="en-US" dirty="0" smtClean="0"/>
              <a:t> </a:t>
            </a:r>
            <a:r>
              <a:rPr lang="es-ES" altLang="en-US" dirty="0" err="1"/>
              <a:t>is</a:t>
            </a:r>
            <a:r>
              <a:rPr lang="es-ES" altLang="en-US" dirty="0"/>
              <a:t> </a:t>
            </a:r>
            <a:r>
              <a:rPr lang="es-ES" altLang="en-US" dirty="0" err="1"/>
              <a:t>essential</a:t>
            </a:r>
            <a:r>
              <a:rPr lang="es-ES" altLang="en-US" dirty="0"/>
              <a:t> </a:t>
            </a:r>
            <a:r>
              <a:rPr lang="es-ES" altLang="en-US" dirty="0" err="1"/>
              <a:t>for</a:t>
            </a:r>
            <a:r>
              <a:rPr lang="es-ES" altLang="en-US" dirty="0"/>
              <a:t> </a:t>
            </a:r>
            <a:r>
              <a:rPr lang="es-ES" altLang="en-US" dirty="0" err="1"/>
              <a:t>radiation</a:t>
            </a:r>
            <a:r>
              <a:rPr lang="es-ES" altLang="en-US" dirty="0"/>
              <a:t> safety </a:t>
            </a:r>
            <a:r>
              <a:rPr lang="es-ES" altLang="en-US" dirty="0" err="1"/>
              <a:t>professionals</a:t>
            </a:r>
            <a:r>
              <a:rPr lang="es-ES" altLang="en-US" dirty="0"/>
              <a:t> to </a:t>
            </a:r>
            <a:r>
              <a:rPr lang="es-ES" altLang="en-US" dirty="0" err="1"/>
              <a:t>have</a:t>
            </a:r>
            <a:r>
              <a:rPr lang="es-ES" altLang="en-US" dirty="0"/>
              <a:t> </a:t>
            </a:r>
            <a:r>
              <a:rPr lang="es-ES" altLang="en-US" dirty="0" err="1"/>
              <a:t>the</a:t>
            </a:r>
            <a:r>
              <a:rPr lang="es-ES" altLang="en-US" dirty="0"/>
              <a:t> </a:t>
            </a:r>
            <a:r>
              <a:rPr lang="es-ES" altLang="en-US" dirty="0" err="1"/>
              <a:t>information</a:t>
            </a:r>
            <a:r>
              <a:rPr lang="es-ES" altLang="en-US" dirty="0"/>
              <a:t> </a:t>
            </a:r>
            <a:r>
              <a:rPr lang="es-ES" altLang="en-US" dirty="0" err="1"/>
              <a:t>needed</a:t>
            </a:r>
            <a:r>
              <a:rPr lang="es-ES" altLang="en-US" dirty="0"/>
              <a:t> to </a:t>
            </a:r>
            <a:r>
              <a:rPr lang="es-ES" altLang="en-US" dirty="0" err="1"/>
              <a:t>oﬀer</a:t>
            </a:r>
            <a:r>
              <a:rPr lang="es-ES" altLang="en-US" dirty="0"/>
              <a:t> </a:t>
            </a:r>
            <a:r>
              <a:rPr lang="es-ES" altLang="en-US" dirty="0" err="1"/>
              <a:t>improvements</a:t>
            </a:r>
            <a:r>
              <a:rPr lang="es-ES" altLang="en-US" dirty="0"/>
              <a:t> to reduce doses and </a:t>
            </a:r>
            <a:r>
              <a:rPr lang="es-ES" altLang="en-US" dirty="0" err="1"/>
              <a:t>optimise</a:t>
            </a:r>
            <a:r>
              <a:rPr lang="es-ES" altLang="en-US" dirty="0"/>
              <a:t> </a:t>
            </a:r>
            <a:r>
              <a:rPr lang="es-ES" altLang="en-US" dirty="0" err="1"/>
              <a:t>radiological</a:t>
            </a:r>
            <a:r>
              <a:rPr lang="es-ES" altLang="en-US" dirty="0"/>
              <a:t> </a:t>
            </a:r>
            <a:r>
              <a:rPr lang="es-ES" altLang="en-US" dirty="0" err="1" smtClean="0"/>
              <a:t>protection</a:t>
            </a:r>
            <a:endParaRPr lang="es-ES" altLang="en-US" dirty="0" smtClean="0"/>
          </a:p>
          <a:p>
            <a:pPr eaLnBrk="1" hangingPunct="1"/>
            <a:r>
              <a:rPr lang="es-ES" altLang="en-US" dirty="0" err="1"/>
              <a:t>Both</a:t>
            </a:r>
            <a:r>
              <a:rPr lang="es-ES" altLang="en-US" dirty="0"/>
              <a:t> </a:t>
            </a:r>
            <a:r>
              <a:rPr lang="es-ES" altLang="en-US" dirty="0" err="1"/>
              <a:t>high-dose</a:t>
            </a:r>
            <a:r>
              <a:rPr lang="es-ES" altLang="en-US" dirty="0"/>
              <a:t> </a:t>
            </a:r>
            <a:r>
              <a:rPr lang="es-ES" altLang="en-US" dirty="0" err="1"/>
              <a:t>readings</a:t>
            </a:r>
            <a:r>
              <a:rPr lang="es-ES" altLang="en-US" dirty="0"/>
              <a:t> and </a:t>
            </a:r>
            <a:r>
              <a:rPr lang="es-ES" altLang="en-US" dirty="0" err="1"/>
              <a:t>very</a:t>
            </a:r>
            <a:r>
              <a:rPr lang="es-ES" altLang="en-US" dirty="0"/>
              <a:t> </a:t>
            </a:r>
            <a:r>
              <a:rPr lang="es-ES" altLang="en-US" dirty="0" err="1"/>
              <a:t>low-dose</a:t>
            </a:r>
            <a:r>
              <a:rPr lang="es-ES" altLang="en-US" dirty="0"/>
              <a:t> </a:t>
            </a:r>
            <a:r>
              <a:rPr lang="es-ES" altLang="en-US" dirty="0" err="1"/>
              <a:t>readings</a:t>
            </a:r>
            <a:r>
              <a:rPr lang="es-ES" altLang="en-US" dirty="0"/>
              <a:t> </a:t>
            </a:r>
            <a:r>
              <a:rPr lang="es-ES" altLang="en-US" dirty="0" err="1"/>
              <a:t>may</a:t>
            </a:r>
            <a:r>
              <a:rPr lang="es-ES" altLang="en-US" dirty="0"/>
              <a:t> </a:t>
            </a:r>
            <a:r>
              <a:rPr lang="es-ES" altLang="en-US" dirty="0" err="1"/>
              <a:t>indicate</a:t>
            </a:r>
            <a:r>
              <a:rPr lang="es-ES" altLang="en-US" dirty="0"/>
              <a:t> </a:t>
            </a:r>
            <a:r>
              <a:rPr lang="es-ES" altLang="en-US" dirty="0" err="1"/>
              <a:t>misuse</a:t>
            </a:r>
            <a:r>
              <a:rPr lang="es-ES" altLang="en-US" dirty="0"/>
              <a:t> </a:t>
            </a:r>
            <a:r>
              <a:rPr lang="es-ES" altLang="en-US" dirty="0" err="1"/>
              <a:t>or</a:t>
            </a:r>
            <a:r>
              <a:rPr lang="es-ES" altLang="en-US" dirty="0"/>
              <a:t> </a:t>
            </a:r>
            <a:r>
              <a:rPr lang="es-ES" altLang="en-US" dirty="0" err="1"/>
              <a:t>failure</a:t>
            </a:r>
            <a:r>
              <a:rPr lang="es-ES" altLang="en-US" dirty="0"/>
              <a:t> to </a:t>
            </a:r>
            <a:r>
              <a:rPr lang="es-ES" altLang="en-US" dirty="0" err="1"/>
              <a:t>wear</a:t>
            </a:r>
            <a:r>
              <a:rPr lang="es-ES" altLang="en-US" dirty="0"/>
              <a:t> </a:t>
            </a:r>
            <a:r>
              <a:rPr lang="es-ES" altLang="en-US" dirty="0" err="1"/>
              <a:t>dosimeters</a:t>
            </a:r>
            <a:r>
              <a:rPr lang="es-ES" altLang="en-US" dirty="0"/>
              <a:t>. </a:t>
            </a:r>
          </a:p>
        </p:txBody>
      </p:sp>
      <p:sp>
        <p:nvSpPr>
          <p:cNvPr id="22532" name="Slide Number Placeholder 2">
            <a:extLst>
              <a:ext uri="{FF2B5EF4-FFF2-40B4-BE49-F238E27FC236}">
                <a16:creationId xmlns:a16="http://schemas.microsoft.com/office/drawing/2014/main" xmlns="" id="{B38DE50F-AE64-4150-81D3-F3EF13F2B0C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B38E5D9-2AAD-44FA-9127-1A862340E498}" type="slidenum">
              <a:rPr lang="en-US" altLang="en-US" sz="1200">
                <a:solidFill>
                  <a:srgbClr val="045C75"/>
                </a:solidFill>
                <a:ea typeface="ＭＳ Ｐゴシック" panose="020B0600070205080204" pitchFamily="34" charset="-128"/>
              </a:rPr>
              <a:pPr eaLnBrk="1" hangingPunct="1">
                <a:spcBef>
                  <a:spcPct val="0"/>
                </a:spcBef>
                <a:buClrTx/>
                <a:buSzTx/>
                <a:buFontTx/>
                <a:buNone/>
              </a:pPr>
              <a:t>11</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8D6653-2171-4AF1-913D-AA308FB1FEC3}"/>
              </a:ext>
            </a:extLst>
          </p:cNvPr>
          <p:cNvSpPr>
            <a:spLocks noGrp="1"/>
          </p:cNvSpPr>
          <p:nvPr>
            <p:ph type="title"/>
          </p:nvPr>
        </p:nvSpPr>
        <p:spPr>
          <a:xfrm>
            <a:off x="533400" y="228600"/>
            <a:ext cx="8229600" cy="1143000"/>
          </a:xfrm>
        </p:spPr>
        <p:txBody>
          <a:bodyPr>
            <a:normAutofit fontScale="90000"/>
          </a:bodyPr>
          <a:lstStyle/>
          <a:p>
            <a:pPr eaLnBrk="1" hangingPunct="1">
              <a:defRPr/>
            </a:pPr>
            <a:r>
              <a:rPr lang="en-US" dirty="0"/>
              <a:t>Main Points 6  </a:t>
            </a:r>
            <a:br>
              <a:rPr lang="en-US" dirty="0"/>
            </a:br>
            <a:r>
              <a:rPr lang="en-US" sz="4000" dirty="0"/>
              <a:t>(p 51, ICRP 139), monitoring and dose assessment</a:t>
            </a:r>
          </a:p>
        </p:txBody>
      </p:sp>
      <p:sp>
        <p:nvSpPr>
          <p:cNvPr id="23555" name="Content Placeholder 2">
            <a:extLst>
              <a:ext uri="{FF2B5EF4-FFF2-40B4-BE49-F238E27FC236}">
                <a16:creationId xmlns:a16="http://schemas.microsoft.com/office/drawing/2014/main" xmlns="" id="{79711624-6373-46DB-8CFE-A3B5CD3E4013}"/>
              </a:ext>
            </a:extLst>
          </p:cNvPr>
          <p:cNvSpPr>
            <a:spLocks noGrp="1"/>
          </p:cNvSpPr>
          <p:nvPr>
            <p:ph idx="1"/>
          </p:nvPr>
        </p:nvSpPr>
        <p:spPr>
          <a:xfrm>
            <a:off x="457200" y="2057400"/>
            <a:ext cx="8458200" cy="4267200"/>
          </a:xfrm>
        </p:spPr>
        <p:txBody>
          <a:bodyPr/>
          <a:lstStyle/>
          <a:p>
            <a:pPr eaLnBrk="1" hangingPunct="1"/>
            <a:r>
              <a:rPr lang="es-ES" altLang="en-US" dirty="0" smtClean="0"/>
              <a:t>Individual </a:t>
            </a:r>
            <a:r>
              <a:rPr lang="es-ES" altLang="en-US" dirty="0" err="1"/>
              <a:t>dosimeters</a:t>
            </a:r>
            <a:r>
              <a:rPr lang="es-ES" altLang="en-US" dirty="0"/>
              <a:t> </a:t>
            </a:r>
            <a:r>
              <a:rPr lang="es-ES" altLang="en-US" dirty="0" err="1"/>
              <a:t>should</a:t>
            </a:r>
            <a:r>
              <a:rPr lang="es-ES" altLang="en-US" dirty="0"/>
              <a:t> </a:t>
            </a:r>
            <a:r>
              <a:rPr lang="es-ES" altLang="en-US" dirty="0" err="1"/>
              <a:t>have</a:t>
            </a:r>
            <a:r>
              <a:rPr lang="es-ES" altLang="en-US" dirty="0"/>
              <a:t> a </a:t>
            </a:r>
            <a:r>
              <a:rPr lang="es-ES" altLang="en-US" dirty="0" err="1"/>
              <a:t>means</a:t>
            </a:r>
            <a:r>
              <a:rPr lang="es-ES" altLang="en-US" dirty="0"/>
              <a:t> to </a:t>
            </a:r>
            <a:r>
              <a:rPr lang="es-ES" altLang="en-US" dirty="0" err="1"/>
              <a:t>let</a:t>
            </a:r>
            <a:r>
              <a:rPr lang="es-ES" altLang="en-US" dirty="0"/>
              <a:t> </a:t>
            </a:r>
            <a:r>
              <a:rPr lang="es-ES" altLang="en-US" dirty="0" err="1"/>
              <a:t>the</a:t>
            </a:r>
            <a:r>
              <a:rPr lang="es-ES" altLang="en-US" dirty="0"/>
              <a:t> </a:t>
            </a:r>
            <a:r>
              <a:rPr lang="es-ES" altLang="en-US" dirty="0" err="1"/>
              <a:t>users</a:t>
            </a:r>
            <a:r>
              <a:rPr lang="es-ES" altLang="en-US" dirty="0"/>
              <a:t> </a:t>
            </a:r>
            <a:r>
              <a:rPr lang="es-ES" altLang="en-US" dirty="0" err="1"/>
              <a:t>identify</a:t>
            </a:r>
            <a:r>
              <a:rPr lang="es-ES" altLang="en-US" dirty="0"/>
              <a:t> </a:t>
            </a:r>
            <a:r>
              <a:rPr lang="es-ES" altLang="en-US" dirty="0" err="1"/>
              <a:t>their</a:t>
            </a:r>
            <a:r>
              <a:rPr lang="es-ES" altLang="en-US" dirty="0"/>
              <a:t> </a:t>
            </a:r>
            <a:r>
              <a:rPr lang="es-ES" altLang="en-US" dirty="0" err="1"/>
              <a:t>own</a:t>
            </a:r>
            <a:r>
              <a:rPr lang="es-ES" altLang="en-US" dirty="0"/>
              <a:t> </a:t>
            </a:r>
            <a:r>
              <a:rPr lang="es-ES" altLang="en-US" dirty="0" err="1"/>
              <a:t>dosimeters</a:t>
            </a:r>
            <a:r>
              <a:rPr lang="es-ES" altLang="en-US" dirty="0"/>
              <a:t> and </a:t>
            </a:r>
            <a:r>
              <a:rPr lang="es-ES" altLang="en-US" dirty="0" err="1"/>
              <a:t>their</a:t>
            </a:r>
            <a:r>
              <a:rPr lang="es-ES" altLang="en-US" dirty="0"/>
              <a:t> </a:t>
            </a:r>
            <a:r>
              <a:rPr lang="es-ES" altLang="en-US" dirty="0" err="1"/>
              <a:t>expected</a:t>
            </a:r>
            <a:r>
              <a:rPr lang="es-ES" altLang="en-US" dirty="0"/>
              <a:t> position.</a:t>
            </a:r>
          </a:p>
          <a:p>
            <a:pPr eaLnBrk="1" hangingPunct="1"/>
            <a:r>
              <a:rPr lang="es-ES" altLang="en-US" dirty="0" err="1"/>
              <a:t>When</a:t>
            </a:r>
            <a:r>
              <a:rPr lang="es-ES" altLang="en-US" dirty="0"/>
              <a:t> a </a:t>
            </a:r>
            <a:r>
              <a:rPr lang="es-ES" altLang="en-US" dirty="0" err="1"/>
              <a:t>member</a:t>
            </a:r>
            <a:r>
              <a:rPr lang="es-ES" altLang="en-US" dirty="0"/>
              <a:t> of </a:t>
            </a:r>
            <a:r>
              <a:rPr lang="es-ES" altLang="en-US" dirty="0" err="1"/>
              <a:t>staﬀ</a:t>
            </a:r>
            <a:r>
              <a:rPr lang="es-ES" altLang="en-US" dirty="0"/>
              <a:t> </a:t>
            </a:r>
            <a:r>
              <a:rPr lang="es-ES" altLang="en-US" dirty="0" err="1"/>
              <a:t>works</a:t>
            </a:r>
            <a:r>
              <a:rPr lang="es-ES" altLang="en-US" dirty="0"/>
              <a:t> </a:t>
            </a:r>
            <a:r>
              <a:rPr lang="es-ES" altLang="en-US" dirty="0" err="1"/>
              <a:t>for</a:t>
            </a:r>
            <a:r>
              <a:rPr lang="es-ES" altLang="en-US" dirty="0"/>
              <a:t> more </a:t>
            </a:r>
            <a:r>
              <a:rPr lang="es-ES" altLang="en-US" dirty="0" err="1"/>
              <a:t>than</a:t>
            </a:r>
            <a:r>
              <a:rPr lang="es-ES" altLang="en-US" dirty="0"/>
              <a:t> </a:t>
            </a:r>
            <a:r>
              <a:rPr lang="es-ES" altLang="en-US" dirty="0" err="1"/>
              <a:t>one</a:t>
            </a:r>
            <a:r>
              <a:rPr lang="es-ES" altLang="en-US" dirty="0"/>
              <a:t> </a:t>
            </a:r>
            <a:r>
              <a:rPr lang="es-ES" altLang="en-US" dirty="0" err="1"/>
              <a:t>employer</a:t>
            </a:r>
            <a:r>
              <a:rPr lang="es-ES" altLang="en-US" dirty="0"/>
              <a:t>, </a:t>
            </a:r>
            <a:r>
              <a:rPr lang="es-ES" altLang="en-US" dirty="0" err="1"/>
              <a:t>cooperation</a:t>
            </a:r>
            <a:r>
              <a:rPr lang="es-ES" altLang="en-US" dirty="0"/>
              <a:t> </a:t>
            </a:r>
            <a:r>
              <a:rPr lang="es-ES" altLang="en-US" dirty="0" err="1"/>
              <a:t>among</a:t>
            </a:r>
            <a:r>
              <a:rPr lang="es-ES" altLang="en-US" dirty="0"/>
              <a:t> </a:t>
            </a:r>
            <a:r>
              <a:rPr lang="es-ES" altLang="en-US" dirty="0" err="1" smtClean="0"/>
              <a:t>them</a:t>
            </a:r>
            <a:r>
              <a:rPr lang="es-ES" altLang="en-US" dirty="0" smtClean="0"/>
              <a:t> </a:t>
            </a:r>
            <a:r>
              <a:rPr lang="es-ES" altLang="en-US" dirty="0" err="1" smtClean="0"/>
              <a:t>is</a:t>
            </a:r>
            <a:r>
              <a:rPr lang="es-ES" altLang="en-US" dirty="0" smtClean="0"/>
              <a:t> </a:t>
            </a:r>
            <a:r>
              <a:rPr lang="es-ES" altLang="en-US" dirty="0" err="1" smtClean="0"/>
              <a:t>essential</a:t>
            </a:r>
            <a:r>
              <a:rPr lang="en-US" altLang="en-US" dirty="0" smtClean="0"/>
              <a:t> </a:t>
            </a:r>
            <a:r>
              <a:rPr lang="en-US" altLang="en-US" dirty="0"/>
              <a:t>for compliance by all responsible parties with the requirements for protection and </a:t>
            </a:r>
            <a:r>
              <a:rPr lang="en-US" altLang="en-US" dirty="0" smtClean="0"/>
              <a:t>safety.</a:t>
            </a:r>
            <a:r>
              <a:rPr lang="es-ES" altLang="en-US" dirty="0" smtClean="0"/>
              <a:t> </a:t>
            </a:r>
            <a:r>
              <a:rPr lang="es-ES" altLang="en-US" dirty="0" err="1"/>
              <a:t>The</a:t>
            </a:r>
            <a:r>
              <a:rPr lang="es-ES" altLang="en-US" dirty="0"/>
              <a:t> sum of </a:t>
            </a:r>
            <a:r>
              <a:rPr lang="es-ES" altLang="en-US" dirty="0" err="1"/>
              <a:t>all</a:t>
            </a:r>
            <a:r>
              <a:rPr lang="es-ES" altLang="en-US" dirty="0"/>
              <a:t> </a:t>
            </a:r>
            <a:r>
              <a:rPr lang="es-ES" altLang="en-US" dirty="0" err="1"/>
              <a:t>the</a:t>
            </a:r>
            <a:r>
              <a:rPr lang="es-ES" altLang="en-US" dirty="0"/>
              <a:t> individual doses </a:t>
            </a:r>
            <a:r>
              <a:rPr lang="es-ES" altLang="en-US" dirty="0" err="1"/>
              <a:t>incurred</a:t>
            </a:r>
            <a:r>
              <a:rPr lang="es-ES" altLang="en-US" dirty="0"/>
              <a:t> at </a:t>
            </a:r>
            <a:r>
              <a:rPr lang="es-ES" altLang="en-US" dirty="0" err="1"/>
              <a:t>each</a:t>
            </a:r>
            <a:r>
              <a:rPr lang="es-ES" altLang="en-US" dirty="0"/>
              <a:t> of </a:t>
            </a:r>
            <a:r>
              <a:rPr lang="es-ES" altLang="en-US" dirty="0" err="1"/>
              <a:t>the</a:t>
            </a:r>
            <a:r>
              <a:rPr lang="es-ES" altLang="en-US" dirty="0"/>
              <a:t> </a:t>
            </a:r>
            <a:r>
              <a:rPr lang="es-ES" altLang="en-US" dirty="0" err="1"/>
              <a:t>facilities</a:t>
            </a:r>
            <a:r>
              <a:rPr lang="es-ES" altLang="en-US" dirty="0"/>
              <a:t> has to be </a:t>
            </a:r>
            <a:r>
              <a:rPr lang="es-ES" altLang="en-US" dirty="0" err="1"/>
              <a:t>obtained</a:t>
            </a:r>
            <a:r>
              <a:rPr lang="es-ES" altLang="en-US" dirty="0"/>
              <a:t>, and a complete </a:t>
            </a:r>
            <a:r>
              <a:rPr lang="es-ES" altLang="en-US" dirty="0" err="1"/>
              <a:t>dose</a:t>
            </a:r>
            <a:r>
              <a:rPr lang="es-ES" altLang="en-US" dirty="0"/>
              <a:t> record has to be </a:t>
            </a:r>
            <a:r>
              <a:rPr lang="es-ES" altLang="en-US" dirty="0" err="1"/>
              <a:t>maintained</a:t>
            </a:r>
            <a:r>
              <a:rPr lang="es-ES" altLang="en-US" dirty="0"/>
              <a:t>.</a:t>
            </a:r>
          </a:p>
        </p:txBody>
      </p:sp>
      <p:sp>
        <p:nvSpPr>
          <p:cNvPr id="23556" name="Slide Number Placeholder 2">
            <a:extLst>
              <a:ext uri="{FF2B5EF4-FFF2-40B4-BE49-F238E27FC236}">
                <a16:creationId xmlns:a16="http://schemas.microsoft.com/office/drawing/2014/main" xmlns="" id="{26FC9A5E-3070-42D7-9255-0906263C1B5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610FEE3-C4D1-42E8-A24B-B6FF74FBC222}" type="slidenum">
              <a:rPr lang="en-US" altLang="en-US" sz="1200">
                <a:solidFill>
                  <a:srgbClr val="045C75"/>
                </a:solidFill>
                <a:ea typeface="ＭＳ Ｐゴシック" panose="020B0600070205080204" pitchFamily="34" charset="-128"/>
              </a:rPr>
              <a:pPr eaLnBrk="1" hangingPunct="1">
                <a:spcBef>
                  <a:spcPct val="0"/>
                </a:spcBef>
                <a:buClrTx/>
                <a:buSzTx/>
                <a:buFontTx/>
                <a:buNone/>
              </a:pPr>
              <a:t>12</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D144AE6A-807B-4451-913C-AB369E0A500B}"/>
              </a:ext>
            </a:extLst>
          </p:cNvPr>
          <p:cNvSpPr>
            <a:spLocks noGrp="1"/>
          </p:cNvSpPr>
          <p:nvPr>
            <p:ph type="title"/>
          </p:nvPr>
        </p:nvSpPr>
        <p:spPr>
          <a:xfrm>
            <a:off x="457200" y="381000"/>
            <a:ext cx="8229600" cy="1143000"/>
          </a:xfrm>
        </p:spPr>
        <p:txBody>
          <a:bodyPr>
            <a:normAutofit fontScale="90000"/>
          </a:bodyPr>
          <a:lstStyle/>
          <a:p>
            <a:pPr eaLnBrk="1" hangingPunct="1">
              <a:defRPr/>
            </a:pPr>
            <a:r>
              <a:rPr lang="es-ES" dirty="0" err="1"/>
              <a:t>Main</a:t>
            </a:r>
            <a:r>
              <a:rPr lang="es-ES" dirty="0"/>
              <a:t> </a:t>
            </a:r>
            <a:r>
              <a:rPr lang="es-ES" dirty="0" err="1"/>
              <a:t>points</a:t>
            </a:r>
            <a:r>
              <a:rPr lang="es-ES" dirty="0"/>
              <a:t> 7</a:t>
            </a:r>
            <a:br>
              <a:rPr lang="es-ES" dirty="0"/>
            </a:br>
            <a:r>
              <a:rPr lang="es-ES" sz="4000" dirty="0"/>
              <a:t>(p 69, ICRP </a:t>
            </a:r>
            <a:r>
              <a:rPr lang="es-ES" sz="4000" dirty="0" smtClean="0"/>
              <a:t>139) </a:t>
            </a:r>
            <a:r>
              <a:rPr lang="es-ES" sz="4000" dirty="0" err="1" smtClean="0"/>
              <a:t>Radiological</a:t>
            </a:r>
            <a:r>
              <a:rPr lang="es-ES" sz="4000" dirty="0" smtClean="0"/>
              <a:t> </a:t>
            </a:r>
            <a:r>
              <a:rPr lang="es-ES" sz="4000" dirty="0" err="1" smtClean="0"/>
              <a:t>protection</a:t>
            </a:r>
            <a:r>
              <a:rPr lang="es-ES" sz="4000" dirty="0" smtClean="0"/>
              <a:t> </a:t>
            </a:r>
            <a:r>
              <a:rPr lang="es-ES" sz="4000" dirty="0" err="1" smtClean="0"/>
              <a:t>methods</a:t>
            </a:r>
            <a:r>
              <a:rPr lang="es-ES" sz="4000" dirty="0" smtClean="0"/>
              <a:t> and programme</a:t>
            </a:r>
            <a:endParaRPr lang="es-ES" sz="4000" dirty="0"/>
          </a:p>
        </p:txBody>
      </p:sp>
      <p:sp>
        <p:nvSpPr>
          <p:cNvPr id="24579" name="2 Marcador de contenido">
            <a:extLst>
              <a:ext uri="{FF2B5EF4-FFF2-40B4-BE49-F238E27FC236}">
                <a16:creationId xmlns:a16="http://schemas.microsoft.com/office/drawing/2014/main" xmlns="" id="{91258B26-0DD0-4976-94D8-2C230F16D174}"/>
              </a:ext>
            </a:extLst>
          </p:cNvPr>
          <p:cNvSpPr>
            <a:spLocks noGrp="1"/>
          </p:cNvSpPr>
          <p:nvPr>
            <p:ph idx="1"/>
          </p:nvPr>
        </p:nvSpPr>
        <p:spPr>
          <a:xfrm>
            <a:off x="457200" y="2057400"/>
            <a:ext cx="8229600" cy="4038600"/>
          </a:xfrm>
        </p:spPr>
        <p:txBody>
          <a:bodyPr/>
          <a:lstStyle/>
          <a:p>
            <a:pPr eaLnBrk="1" hangingPunct="1"/>
            <a:r>
              <a:rPr lang="en-US" altLang="en-US" dirty="0"/>
              <a:t>When protective eyewear is worn, eye exposure can still result from radiation scattered from the surrounding tissues of the interventionalist. The size of the lenses, the use of side shields, and the closeness of ﬁt to the facial contours are all important in determining the extent of protection provided. </a:t>
            </a:r>
          </a:p>
          <a:p>
            <a:pPr eaLnBrk="1" hangingPunct="1"/>
            <a:r>
              <a:rPr lang="en-US" altLang="en-US" dirty="0"/>
              <a:t>Ceiling-suspended lead-acrylic shields can reduce doses to the head and neck by a factor of 2–10.</a:t>
            </a:r>
            <a:endParaRPr lang="es-ES" altLang="en-US" dirty="0"/>
          </a:p>
        </p:txBody>
      </p:sp>
      <p:sp>
        <p:nvSpPr>
          <p:cNvPr id="4" name="3 Marcador de número de diapositiva">
            <a:extLst>
              <a:ext uri="{FF2B5EF4-FFF2-40B4-BE49-F238E27FC236}">
                <a16:creationId xmlns:a16="http://schemas.microsoft.com/office/drawing/2014/main" xmlns="" id="{19D62618-D0B0-47EF-8AC1-371D669704ED}"/>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3166AB-F769-4EF1-8A9A-7C1685B83C66}" type="slidenum">
              <a:rPr lang="en-US" altLang="en-US">
                <a:solidFill>
                  <a:srgbClr val="045C75"/>
                </a:solidFill>
              </a:rPr>
              <a:pPr eaLnBrk="1" hangingPunct="1"/>
              <a:t>13</a:t>
            </a:fld>
            <a:endParaRPr lang="en-US" altLang="en-US">
              <a:solidFill>
                <a:srgbClr val="045C75"/>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06F21EEF-4399-4F45-A2A2-3D878D436BAC}"/>
              </a:ext>
            </a:extLst>
          </p:cNvPr>
          <p:cNvSpPr>
            <a:spLocks noGrp="1"/>
          </p:cNvSpPr>
          <p:nvPr>
            <p:ph type="title"/>
          </p:nvPr>
        </p:nvSpPr>
        <p:spPr/>
        <p:txBody>
          <a:bodyPr>
            <a:normAutofit fontScale="90000"/>
          </a:bodyPr>
          <a:lstStyle/>
          <a:p>
            <a:pPr eaLnBrk="1" hangingPunct="1">
              <a:defRPr/>
            </a:pPr>
            <a:r>
              <a:rPr lang="es-ES" dirty="0" err="1"/>
              <a:t>Main</a:t>
            </a:r>
            <a:r>
              <a:rPr lang="es-ES" dirty="0"/>
              <a:t> </a:t>
            </a:r>
            <a:r>
              <a:rPr lang="es-ES" dirty="0" err="1"/>
              <a:t>points</a:t>
            </a:r>
            <a:r>
              <a:rPr lang="es-ES" dirty="0"/>
              <a:t> 8</a:t>
            </a:r>
            <a:br>
              <a:rPr lang="es-ES" dirty="0"/>
            </a:br>
            <a:r>
              <a:rPr lang="es-ES" sz="4000" dirty="0"/>
              <a:t>(p 69, ICRP 139) </a:t>
            </a:r>
            <a:r>
              <a:rPr lang="es-ES" sz="4000" dirty="0" err="1"/>
              <a:t>Radiological</a:t>
            </a:r>
            <a:r>
              <a:rPr lang="es-ES" sz="4000" dirty="0"/>
              <a:t> </a:t>
            </a:r>
            <a:r>
              <a:rPr lang="es-ES" sz="4000" dirty="0" err="1"/>
              <a:t>protection</a:t>
            </a:r>
            <a:r>
              <a:rPr lang="es-ES" sz="4000" dirty="0"/>
              <a:t> </a:t>
            </a:r>
            <a:r>
              <a:rPr lang="es-ES" sz="4000" dirty="0" err="1"/>
              <a:t>methods</a:t>
            </a:r>
            <a:r>
              <a:rPr lang="es-ES" sz="4000" dirty="0"/>
              <a:t> and programme</a:t>
            </a:r>
          </a:p>
        </p:txBody>
      </p:sp>
      <p:sp>
        <p:nvSpPr>
          <p:cNvPr id="27651" name="2 Marcador de contenido">
            <a:extLst>
              <a:ext uri="{FF2B5EF4-FFF2-40B4-BE49-F238E27FC236}">
                <a16:creationId xmlns:a16="http://schemas.microsoft.com/office/drawing/2014/main" xmlns="" id="{CAC9B10A-9612-452A-AEBD-2366FE11D53E}"/>
              </a:ext>
            </a:extLst>
          </p:cNvPr>
          <p:cNvSpPr>
            <a:spLocks noGrp="1"/>
          </p:cNvSpPr>
          <p:nvPr>
            <p:ph idx="1"/>
          </p:nvPr>
        </p:nvSpPr>
        <p:spPr>
          <a:xfrm>
            <a:off x="381000" y="2286000"/>
            <a:ext cx="8229600" cy="2514600"/>
          </a:xfrm>
        </p:spPr>
        <p:txBody>
          <a:bodyPr/>
          <a:lstStyle/>
          <a:p>
            <a:pPr eaLnBrk="1" hangingPunct="1"/>
            <a:r>
              <a:rPr lang="en-US" altLang="en-US" dirty="0"/>
              <a:t>The operator’s feet may be exposed even when lead curtains suspended from the table top are in place, especially </a:t>
            </a:r>
            <a:r>
              <a:rPr lang="en-US" altLang="en-US" dirty="0" smtClean="0"/>
              <a:t>in the case of </a:t>
            </a:r>
            <a:r>
              <a:rPr lang="en-US" altLang="en-US" dirty="0"/>
              <a:t>tall </a:t>
            </a:r>
            <a:r>
              <a:rPr lang="en-US" altLang="en-US" dirty="0" smtClean="0"/>
              <a:t>operators who </a:t>
            </a:r>
            <a:r>
              <a:rPr lang="en-US" altLang="en-US" dirty="0"/>
              <a:t>need a </a:t>
            </a:r>
            <a:r>
              <a:rPr lang="en-US" altLang="en-US" dirty="0" smtClean="0"/>
              <a:t>high table top position.</a:t>
            </a:r>
            <a:endParaRPr lang="es-ES" altLang="en-US" dirty="0"/>
          </a:p>
        </p:txBody>
      </p:sp>
      <p:sp>
        <p:nvSpPr>
          <p:cNvPr id="4" name="3 Marcador de número de diapositiva">
            <a:extLst>
              <a:ext uri="{FF2B5EF4-FFF2-40B4-BE49-F238E27FC236}">
                <a16:creationId xmlns:a16="http://schemas.microsoft.com/office/drawing/2014/main" xmlns="" id="{5FC05AED-AA6E-4E9D-83D2-A35325EE845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E64D09-9A75-4631-9C3D-700F6BF885FE}" type="slidenum">
              <a:rPr lang="en-US" altLang="en-US">
                <a:solidFill>
                  <a:srgbClr val="045C75"/>
                </a:solidFill>
              </a:rPr>
              <a:pPr eaLnBrk="1" hangingPunct="1"/>
              <a:t>14</a:t>
            </a:fld>
            <a:endParaRPr lang="en-US" altLang="en-US">
              <a:solidFill>
                <a:srgbClr val="045C75"/>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A7D6B8D6-189D-4145-8332-A16E1743291B}"/>
              </a:ext>
            </a:extLst>
          </p:cNvPr>
          <p:cNvSpPr>
            <a:spLocks noGrp="1"/>
          </p:cNvSpPr>
          <p:nvPr>
            <p:ph type="title"/>
          </p:nvPr>
        </p:nvSpPr>
        <p:spPr/>
        <p:txBody>
          <a:bodyPr>
            <a:normAutofit fontScale="90000"/>
          </a:bodyPr>
          <a:lstStyle/>
          <a:p>
            <a:pPr eaLnBrk="1" hangingPunct="1">
              <a:defRPr/>
            </a:pPr>
            <a:r>
              <a:rPr lang="es-ES" dirty="0" err="1"/>
              <a:t>Main</a:t>
            </a:r>
            <a:r>
              <a:rPr lang="es-ES" dirty="0"/>
              <a:t> </a:t>
            </a:r>
            <a:r>
              <a:rPr lang="es-ES" dirty="0" err="1"/>
              <a:t>points</a:t>
            </a:r>
            <a:r>
              <a:rPr lang="es-ES" dirty="0"/>
              <a:t> 9</a:t>
            </a:r>
            <a:br>
              <a:rPr lang="es-ES" dirty="0"/>
            </a:br>
            <a:r>
              <a:rPr lang="es-ES" sz="5400" dirty="0"/>
              <a:t>(</a:t>
            </a:r>
            <a:r>
              <a:rPr lang="es-ES" sz="4000" dirty="0"/>
              <a:t>p 69, ICRP 139) </a:t>
            </a:r>
            <a:r>
              <a:rPr lang="es-ES" sz="4000" dirty="0" err="1"/>
              <a:t>Radiological</a:t>
            </a:r>
            <a:r>
              <a:rPr lang="es-ES" sz="4000" dirty="0"/>
              <a:t> </a:t>
            </a:r>
            <a:r>
              <a:rPr lang="es-ES" sz="4000" dirty="0" err="1"/>
              <a:t>protection</a:t>
            </a:r>
            <a:r>
              <a:rPr lang="es-ES" sz="4000" dirty="0"/>
              <a:t> </a:t>
            </a:r>
            <a:r>
              <a:rPr lang="es-ES" sz="4000" dirty="0" err="1"/>
              <a:t>methods</a:t>
            </a:r>
            <a:r>
              <a:rPr lang="es-ES" sz="4000" dirty="0"/>
              <a:t> and programme</a:t>
            </a:r>
          </a:p>
        </p:txBody>
      </p:sp>
      <p:sp>
        <p:nvSpPr>
          <p:cNvPr id="25603" name="2 Marcador de contenido">
            <a:extLst>
              <a:ext uri="{FF2B5EF4-FFF2-40B4-BE49-F238E27FC236}">
                <a16:creationId xmlns:a16="http://schemas.microsoft.com/office/drawing/2014/main" xmlns="" id="{99B1D494-3306-4F05-8E7D-5B1184A627F6}"/>
              </a:ext>
            </a:extLst>
          </p:cNvPr>
          <p:cNvSpPr>
            <a:spLocks noGrp="1"/>
          </p:cNvSpPr>
          <p:nvPr>
            <p:ph idx="1"/>
          </p:nvPr>
        </p:nvSpPr>
        <p:spPr>
          <a:xfrm>
            <a:off x="457200" y="2438400"/>
            <a:ext cx="8229600" cy="2971800"/>
          </a:xfrm>
        </p:spPr>
        <p:txBody>
          <a:bodyPr/>
          <a:lstStyle/>
          <a:p>
            <a:pPr eaLnBrk="1" hangingPunct="1"/>
            <a:r>
              <a:rPr lang="en-US" altLang="en-US" dirty="0"/>
              <a:t>Ambient monitors (such as on the C-arm) are useful to assess scatter radiation ﬁelds continually, to provide backup to personal dosimetry, to discover non-compliance in wearing individual dosimeters, and to help estimate occupational doses when personal dosimeters have not been worn.</a:t>
            </a:r>
            <a:endParaRPr lang="es-ES" altLang="en-US" dirty="0"/>
          </a:p>
        </p:txBody>
      </p:sp>
      <p:sp>
        <p:nvSpPr>
          <p:cNvPr id="4" name="3 Marcador de número de diapositiva">
            <a:extLst>
              <a:ext uri="{FF2B5EF4-FFF2-40B4-BE49-F238E27FC236}">
                <a16:creationId xmlns:a16="http://schemas.microsoft.com/office/drawing/2014/main" xmlns="" id="{FF5D28B9-246E-4709-ADA3-45E97AA82DD5}"/>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5FFF29-EB6C-4D1A-AE7B-B6E21EE2AC74}" type="slidenum">
              <a:rPr lang="en-US" altLang="en-US">
                <a:solidFill>
                  <a:srgbClr val="045C75"/>
                </a:solidFill>
              </a:rPr>
              <a:pPr eaLnBrk="1" hangingPunct="1"/>
              <a:t>15</a:t>
            </a:fld>
            <a:endParaRPr lang="en-US" altLang="en-US">
              <a:solidFill>
                <a:srgbClr val="045C75"/>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89BD981E-2B4B-4DBE-B15B-B218E02751FE}"/>
              </a:ext>
            </a:extLst>
          </p:cNvPr>
          <p:cNvSpPr>
            <a:spLocks noGrp="1"/>
          </p:cNvSpPr>
          <p:nvPr>
            <p:ph type="title"/>
          </p:nvPr>
        </p:nvSpPr>
        <p:spPr/>
        <p:txBody>
          <a:bodyPr>
            <a:normAutofit fontScale="90000"/>
          </a:bodyPr>
          <a:lstStyle/>
          <a:p>
            <a:pPr eaLnBrk="1" hangingPunct="1">
              <a:defRPr/>
            </a:pPr>
            <a:r>
              <a:rPr lang="es-ES" dirty="0" err="1"/>
              <a:t>Main</a:t>
            </a:r>
            <a:r>
              <a:rPr lang="es-ES" dirty="0"/>
              <a:t> </a:t>
            </a:r>
            <a:r>
              <a:rPr lang="es-ES" dirty="0" err="1"/>
              <a:t>points</a:t>
            </a:r>
            <a:r>
              <a:rPr lang="es-ES" dirty="0"/>
              <a:t> 9</a:t>
            </a:r>
            <a:br>
              <a:rPr lang="es-ES" dirty="0"/>
            </a:br>
            <a:r>
              <a:rPr lang="es-ES" sz="4000" dirty="0"/>
              <a:t>(p 69, ICRP 139) </a:t>
            </a:r>
            <a:r>
              <a:rPr lang="es-ES" sz="4000" dirty="0" err="1"/>
              <a:t>Radiological</a:t>
            </a:r>
            <a:r>
              <a:rPr lang="es-ES" sz="4000" dirty="0"/>
              <a:t> </a:t>
            </a:r>
            <a:r>
              <a:rPr lang="es-ES" sz="4000" dirty="0" err="1"/>
              <a:t>protection</a:t>
            </a:r>
            <a:r>
              <a:rPr lang="es-ES" sz="4000" dirty="0"/>
              <a:t> </a:t>
            </a:r>
            <a:r>
              <a:rPr lang="es-ES" sz="4000" dirty="0" err="1"/>
              <a:t>methods</a:t>
            </a:r>
            <a:r>
              <a:rPr lang="es-ES" sz="4000" dirty="0"/>
              <a:t> and programme</a:t>
            </a:r>
          </a:p>
        </p:txBody>
      </p:sp>
      <p:sp>
        <p:nvSpPr>
          <p:cNvPr id="28675" name="2 Marcador de contenido">
            <a:extLst>
              <a:ext uri="{FF2B5EF4-FFF2-40B4-BE49-F238E27FC236}">
                <a16:creationId xmlns:a16="http://schemas.microsoft.com/office/drawing/2014/main" xmlns="" id="{4ADBA204-518F-447D-8BAA-8305A31A3B35}"/>
              </a:ext>
            </a:extLst>
          </p:cNvPr>
          <p:cNvSpPr>
            <a:spLocks noGrp="1"/>
          </p:cNvSpPr>
          <p:nvPr>
            <p:ph idx="1"/>
          </p:nvPr>
        </p:nvSpPr>
        <p:spPr>
          <a:xfrm>
            <a:off x="457200" y="2286000"/>
            <a:ext cx="8229600" cy="3733800"/>
          </a:xfrm>
        </p:spPr>
        <p:txBody>
          <a:bodyPr/>
          <a:lstStyle/>
          <a:p>
            <a:pPr eaLnBrk="1" hangingPunct="1"/>
            <a:r>
              <a:rPr lang="en-US" altLang="en-US" dirty="0"/>
              <a:t>Staﬀ in charge of occupational protection need knowledge of general radiological protection, but also need to be familiar with:</a:t>
            </a:r>
          </a:p>
          <a:p>
            <a:pPr lvl="1" eaLnBrk="1" hangingPunct="1"/>
            <a:r>
              <a:rPr lang="en-US" altLang="en-US" sz="2800" dirty="0"/>
              <a:t>clinical practice, </a:t>
            </a:r>
          </a:p>
          <a:p>
            <a:pPr lvl="1" eaLnBrk="1" hangingPunct="1"/>
            <a:r>
              <a:rPr lang="en-US" altLang="en-US" sz="2800" dirty="0"/>
              <a:t>interventional procedures, and </a:t>
            </a:r>
          </a:p>
          <a:p>
            <a:pPr lvl="1" eaLnBrk="1" hangingPunct="1"/>
            <a:r>
              <a:rPr lang="en-US" altLang="en-US" sz="2800" dirty="0"/>
              <a:t>the x-ray equipment used in interventions guided by radiological imaging.</a:t>
            </a:r>
          </a:p>
          <a:p>
            <a:pPr eaLnBrk="1" hangingPunct="1"/>
            <a:endParaRPr lang="es-ES" altLang="en-US" dirty="0"/>
          </a:p>
        </p:txBody>
      </p:sp>
      <p:sp>
        <p:nvSpPr>
          <p:cNvPr id="4" name="3 Marcador de número de diapositiva">
            <a:extLst>
              <a:ext uri="{FF2B5EF4-FFF2-40B4-BE49-F238E27FC236}">
                <a16:creationId xmlns:a16="http://schemas.microsoft.com/office/drawing/2014/main" xmlns="" id="{9960ED82-C66C-4AA5-914F-1575251048CB}"/>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2CFFB5-954B-444E-A2FC-7051DB776AD6}" type="slidenum">
              <a:rPr lang="en-US" altLang="en-US">
                <a:solidFill>
                  <a:srgbClr val="045C75"/>
                </a:solidFill>
              </a:rPr>
              <a:pPr eaLnBrk="1" hangingPunct="1"/>
              <a:t>16</a:t>
            </a:fld>
            <a:endParaRPr lang="en-US" altLang="en-US">
              <a:solidFill>
                <a:srgbClr val="045C75"/>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3031DE-E43D-4965-994B-6305162E84DE}"/>
              </a:ext>
            </a:extLst>
          </p:cNvPr>
          <p:cNvSpPr>
            <a:spLocks noGrp="1"/>
          </p:cNvSpPr>
          <p:nvPr>
            <p:ph type="title"/>
          </p:nvPr>
        </p:nvSpPr>
        <p:spPr>
          <a:xfrm>
            <a:off x="457200" y="152400"/>
            <a:ext cx="8229600" cy="1143000"/>
          </a:xfrm>
        </p:spPr>
        <p:txBody>
          <a:bodyPr>
            <a:normAutofit fontScale="90000"/>
          </a:bodyPr>
          <a:lstStyle/>
          <a:p>
            <a:pPr eaLnBrk="1" hangingPunct="1">
              <a:defRPr/>
            </a:pPr>
            <a:r>
              <a:rPr lang="en-US" dirty="0"/>
              <a:t>Recommendations 1</a:t>
            </a:r>
            <a:br>
              <a:rPr lang="en-US" dirty="0"/>
            </a:br>
            <a:r>
              <a:rPr lang="en-US" sz="4000" dirty="0"/>
              <a:t>(pp 91-94, ICRP 139)</a:t>
            </a:r>
            <a:endParaRPr lang="en-US" dirty="0"/>
          </a:p>
        </p:txBody>
      </p:sp>
      <p:sp>
        <p:nvSpPr>
          <p:cNvPr id="29699" name="Content Placeholder 2">
            <a:extLst>
              <a:ext uri="{FF2B5EF4-FFF2-40B4-BE49-F238E27FC236}">
                <a16:creationId xmlns:a16="http://schemas.microsoft.com/office/drawing/2014/main" xmlns="" id="{B2D49AD0-1A83-41B0-B86E-3A7E7C05E9F3}"/>
              </a:ext>
            </a:extLst>
          </p:cNvPr>
          <p:cNvSpPr>
            <a:spLocks noGrp="1"/>
          </p:cNvSpPr>
          <p:nvPr>
            <p:ph idx="1"/>
          </p:nvPr>
        </p:nvSpPr>
        <p:spPr>
          <a:xfrm>
            <a:off x="457200" y="1447800"/>
            <a:ext cx="8458200" cy="4724400"/>
          </a:xfrm>
        </p:spPr>
        <p:txBody>
          <a:bodyPr/>
          <a:lstStyle/>
          <a:p>
            <a:pPr eaLnBrk="1" hangingPunct="1"/>
            <a:r>
              <a:rPr lang="es-ES" altLang="en-US" dirty="0" err="1"/>
              <a:t>Occupational</a:t>
            </a:r>
            <a:r>
              <a:rPr lang="es-ES" altLang="en-US" dirty="0"/>
              <a:t> </a:t>
            </a:r>
            <a:r>
              <a:rPr lang="es-ES" altLang="en-US" dirty="0" err="1"/>
              <a:t>exposure</a:t>
            </a:r>
            <a:r>
              <a:rPr lang="es-ES" altLang="en-US" dirty="0"/>
              <a:t> in </a:t>
            </a:r>
            <a:r>
              <a:rPr lang="es-ES" altLang="en-US" dirty="0" err="1"/>
              <a:t>interventional</a:t>
            </a:r>
            <a:r>
              <a:rPr lang="es-ES" altLang="en-US" dirty="0"/>
              <a:t> </a:t>
            </a:r>
            <a:r>
              <a:rPr lang="es-ES" altLang="en-US" dirty="0" err="1"/>
              <a:t>procedures</a:t>
            </a:r>
            <a:r>
              <a:rPr lang="es-ES" altLang="en-US" dirty="0"/>
              <a:t> </a:t>
            </a:r>
            <a:r>
              <a:rPr lang="es-ES" altLang="en-US" dirty="0" err="1"/>
              <a:t>is</a:t>
            </a:r>
            <a:r>
              <a:rPr lang="es-ES" altLang="en-US" dirty="0"/>
              <a:t> </a:t>
            </a:r>
            <a:r>
              <a:rPr lang="es-ES" altLang="en-US" dirty="0" err="1"/>
              <a:t>closely</a:t>
            </a:r>
            <a:r>
              <a:rPr lang="es-ES" altLang="en-US" dirty="0"/>
              <a:t> </a:t>
            </a:r>
            <a:r>
              <a:rPr lang="es-ES" altLang="en-US" dirty="0" err="1"/>
              <a:t>related</a:t>
            </a:r>
            <a:r>
              <a:rPr lang="es-ES" altLang="en-US" dirty="0"/>
              <a:t> </a:t>
            </a:r>
            <a:r>
              <a:rPr lang="es-ES" altLang="en-US" dirty="0" err="1"/>
              <a:t>to</a:t>
            </a:r>
            <a:r>
              <a:rPr lang="es-ES" altLang="en-US" dirty="0"/>
              <a:t> </a:t>
            </a:r>
            <a:r>
              <a:rPr lang="es-ES" altLang="en-US" dirty="0" err="1"/>
              <a:t>patient</a:t>
            </a:r>
            <a:r>
              <a:rPr lang="es-ES" altLang="en-US" dirty="0"/>
              <a:t> </a:t>
            </a:r>
            <a:r>
              <a:rPr lang="es-ES" altLang="en-US" dirty="0" err="1"/>
              <a:t>exposure</a:t>
            </a:r>
            <a:r>
              <a:rPr lang="es-ES" altLang="en-US" dirty="0"/>
              <a:t>, as </a:t>
            </a:r>
            <a:r>
              <a:rPr lang="es-ES" altLang="en-US" dirty="0" err="1"/>
              <a:t>most</a:t>
            </a:r>
            <a:r>
              <a:rPr lang="es-ES" altLang="en-US" dirty="0"/>
              <a:t> </a:t>
            </a:r>
            <a:r>
              <a:rPr lang="es-ES" altLang="en-US" dirty="0" err="1"/>
              <a:t>actions</a:t>
            </a:r>
            <a:r>
              <a:rPr lang="es-ES" altLang="en-US" dirty="0"/>
              <a:t> </a:t>
            </a:r>
            <a:r>
              <a:rPr lang="es-ES" altLang="en-US" dirty="0" err="1"/>
              <a:t>to</a:t>
            </a:r>
            <a:r>
              <a:rPr lang="es-ES" altLang="en-US" dirty="0"/>
              <a:t> reduce </a:t>
            </a:r>
            <a:r>
              <a:rPr lang="es-ES" altLang="en-US" dirty="0" err="1"/>
              <a:t>patient</a:t>
            </a:r>
            <a:r>
              <a:rPr lang="es-ES" altLang="en-US" dirty="0"/>
              <a:t> </a:t>
            </a:r>
            <a:r>
              <a:rPr lang="es-ES" altLang="en-US" dirty="0" err="1"/>
              <a:t>exposure</a:t>
            </a:r>
            <a:r>
              <a:rPr lang="es-ES" altLang="en-US" dirty="0"/>
              <a:t> </a:t>
            </a:r>
            <a:r>
              <a:rPr lang="es-ES" altLang="en-US" dirty="0" err="1"/>
              <a:t>also</a:t>
            </a:r>
            <a:r>
              <a:rPr lang="es-ES" altLang="en-US" dirty="0"/>
              <a:t> </a:t>
            </a:r>
            <a:r>
              <a:rPr lang="es-ES" altLang="en-US" dirty="0" err="1"/>
              <a:t>contribute</a:t>
            </a:r>
            <a:r>
              <a:rPr lang="es-ES" altLang="en-US" dirty="0"/>
              <a:t> </a:t>
            </a:r>
            <a:r>
              <a:rPr lang="es-ES" altLang="en-US" dirty="0" err="1"/>
              <a:t>to</a:t>
            </a:r>
            <a:r>
              <a:rPr lang="es-ES" altLang="en-US" dirty="0"/>
              <a:t> </a:t>
            </a:r>
            <a:r>
              <a:rPr lang="es-ES" altLang="en-US" dirty="0" err="1"/>
              <a:t>protection</a:t>
            </a:r>
            <a:r>
              <a:rPr lang="es-ES" altLang="en-US" dirty="0"/>
              <a:t> </a:t>
            </a:r>
            <a:r>
              <a:rPr lang="es-ES" altLang="en-US" dirty="0" err="1"/>
              <a:t>of</a:t>
            </a:r>
            <a:r>
              <a:rPr lang="es-ES" altLang="en-US" dirty="0"/>
              <a:t> </a:t>
            </a:r>
            <a:r>
              <a:rPr lang="es-ES" altLang="en-US" dirty="0" err="1"/>
              <a:t>workers</a:t>
            </a:r>
            <a:endParaRPr lang="es-ES" altLang="en-US" dirty="0"/>
          </a:p>
          <a:p>
            <a:pPr eaLnBrk="1" hangingPunct="1"/>
            <a:r>
              <a:rPr lang="es-ES" altLang="en-US" dirty="0" err="1"/>
              <a:t>Occupational</a:t>
            </a:r>
            <a:r>
              <a:rPr lang="es-ES" altLang="en-US" dirty="0"/>
              <a:t> </a:t>
            </a:r>
            <a:r>
              <a:rPr lang="es-ES" altLang="en-US" dirty="0" err="1"/>
              <a:t>exposure</a:t>
            </a:r>
            <a:r>
              <a:rPr lang="es-ES" altLang="en-US" dirty="0"/>
              <a:t> </a:t>
            </a:r>
            <a:r>
              <a:rPr lang="es-ES" altLang="en-US" dirty="0" err="1"/>
              <a:t>requires</a:t>
            </a:r>
            <a:r>
              <a:rPr lang="es-ES" altLang="en-US" dirty="0"/>
              <a:t> </a:t>
            </a:r>
            <a:r>
              <a:rPr lang="es-ES" altLang="en-US" dirty="0" err="1"/>
              <a:t>the</a:t>
            </a:r>
            <a:r>
              <a:rPr lang="es-ES" altLang="en-US" dirty="0"/>
              <a:t> use </a:t>
            </a:r>
            <a:r>
              <a:rPr lang="es-ES" altLang="en-US" dirty="0" err="1"/>
              <a:t>of</a:t>
            </a:r>
            <a:r>
              <a:rPr lang="es-ES" altLang="en-US" dirty="0"/>
              <a:t> </a:t>
            </a:r>
            <a:r>
              <a:rPr lang="es-ES" altLang="en-US" dirty="0" err="1"/>
              <a:t>protective</a:t>
            </a:r>
            <a:r>
              <a:rPr lang="es-ES" altLang="en-US" dirty="0"/>
              <a:t> </a:t>
            </a:r>
            <a:r>
              <a:rPr lang="es-ES" altLang="en-US" dirty="0" err="1"/>
              <a:t>garments</a:t>
            </a:r>
            <a:r>
              <a:rPr lang="es-ES" altLang="en-US" dirty="0"/>
              <a:t> and </a:t>
            </a:r>
            <a:r>
              <a:rPr lang="es-ES" altLang="en-US" dirty="0" err="1"/>
              <a:t>shielding</a:t>
            </a:r>
            <a:endParaRPr lang="es-ES" altLang="en-US" dirty="0"/>
          </a:p>
          <a:p>
            <a:pPr eaLnBrk="1" hangingPunct="1"/>
            <a:r>
              <a:rPr lang="es-ES" altLang="en-US" dirty="0" err="1"/>
              <a:t>Actions</a:t>
            </a:r>
            <a:r>
              <a:rPr lang="es-ES" altLang="en-US" dirty="0"/>
              <a:t> </a:t>
            </a:r>
            <a:r>
              <a:rPr lang="es-ES" altLang="en-US" dirty="0" err="1"/>
              <a:t>to</a:t>
            </a:r>
            <a:r>
              <a:rPr lang="es-ES" altLang="en-US" dirty="0"/>
              <a:t> </a:t>
            </a:r>
            <a:r>
              <a:rPr lang="es-ES" altLang="en-US" dirty="0" err="1"/>
              <a:t>protect</a:t>
            </a:r>
            <a:r>
              <a:rPr lang="es-ES" altLang="en-US" dirty="0"/>
              <a:t> </a:t>
            </a:r>
            <a:r>
              <a:rPr lang="es-ES" altLang="en-US" dirty="0" err="1"/>
              <a:t>staﬀ</a:t>
            </a:r>
            <a:r>
              <a:rPr lang="es-ES" altLang="en-US" dirty="0"/>
              <a:t> </a:t>
            </a:r>
            <a:r>
              <a:rPr lang="es-ES" altLang="en-US" dirty="0" err="1"/>
              <a:t>should</a:t>
            </a:r>
            <a:r>
              <a:rPr lang="es-ES" altLang="en-US" dirty="0"/>
              <a:t> </a:t>
            </a:r>
            <a:r>
              <a:rPr lang="es-ES" altLang="en-US" dirty="0" err="1"/>
              <a:t>not</a:t>
            </a:r>
            <a:r>
              <a:rPr lang="es-ES" altLang="en-US" dirty="0"/>
              <a:t> </a:t>
            </a:r>
            <a:r>
              <a:rPr lang="es-ES" altLang="en-US" dirty="0" err="1"/>
              <a:t>impair</a:t>
            </a:r>
            <a:r>
              <a:rPr lang="es-ES" altLang="en-US" dirty="0"/>
              <a:t> </a:t>
            </a:r>
            <a:r>
              <a:rPr lang="es-ES" altLang="en-US" dirty="0" err="1"/>
              <a:t>the</a:t>
            </a:r>
            <a:r>
              <a:rPr lang="es-ES" altLang="en-US" dirty="0"/>
              <a:t> </a:t>
            </a:r>
            <a:r>
              <a:rPr lang="es-ES" altLang="en-US" dirty="0" err="1"/>
              <a:t>clinical</a:t>
            </a:r>
            <a:r>
              <a:rPr lang="es-ES" altLang="en-US" dirty="0"/>
              <a:t> </a:t>
            </a:r>
            <a:r>
              <a:rPr lang="es-ES" altLang="en-US" dirty="0" err="1"/>
              <a:t>outcome</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intervention</a:t>
            </a:r>
            <a:r>
              <a:rPr lang="es-ES" altLang="en-US" dirty="0"/>
              <a:t>, and </a:t>
            </a:r>
            <a:r>
              <a:rPr lang="es-ES" altLang="en-US" dirty="0" err="1"/>
              <a:t>should</a:t>
            </a:r>
            <a:r>
              <a:rPr lang="es-ES" altLang="en-US" dirty="0"/>
              <a:t> </a:t>
            </a:r>
            <a:r>
              <a:rPr lang="es-ES" altLang="en-US" dirty="0" err="1"/>
              <a:t>not</a:t>
            </a:r>
            <a:r>
              <a:rPr lang="es-ES" altLang="en-US" dirty="0"/>
              <a:t> </a:t>
            </a:r>
            <a:r>
              <a:rPr lang="es-ES" altLang="en-US" dirty="0" err="1"/>
              <a:t>increase</a:t>
            </a:r>
            <a:r>
              <a:rPr lang="es-ES" altLang="en-US" dirty="0"/>
              <a:t> </a:t>
            </a:r>
            <a:r>
              <a:rPr lang="es-ES" altLang="en-US" dirty="0" err="1"/>
              <a:t>patient</a:t>
            </a:r>
            <a:r>
              <a:rPr lang="es-ES" altLang="en-US" dirty="0"/>
              <a:t> </a:t>
            </a:r>
            <a:r>
              <a:rPr lang="es-ES" altLang="en-US" dirty="0" err="1"/>
              <a:t>exposure</a:t>
            </a:r>
            <a:endParaRPr lang="es-ES" altLang="en-US" dirty="0"/>
          </a:p>
          <a:p>
            <a:pPr eaLnBrk="1" hangingPunct="1"/>
            <a:r>
              <a:rPr lang="es-ES" altLang="en-US" dirty="0" err="1"/>
              <a:t>Therefore</a:t>
            </a:r>
            <a:r>
              <a:rPr lang="es-ES" altLang="en-US" dirty="0"/>
              <a:t>, </a:t>
            </a:r>
            <a:r>
              <a:rPr lang="es-ES" altLang="en-US" dirty="0" err="1"/>
              <a:t>occupational</a:t>
            </a:r>
            <a:r>
              <a:rPr lang="es-ES" altLang="en-US" dirty="0"/>
              <a:t> </a:t>
            </a:r>
            <a:r>
              <a:rPr lang="es-ES" altLang="en-US" dirty="0" err="1"/>
              <a:t>protection</a:t>
            </a:r>
            <a:r>
              <a:rPr lang="es-ES" altLang="en-US" dirty="0"/>
              <a:t> </a:t>
            </a:r>
            <a:r>
              <a:rPr lang="es-ES" altLang="en-US" dirty="0" err="1"/>
              <a:t>should</a:t>
            </a:r>
            <a:r>
              <a:rPr lang="es-ES" altLang="en-US" dirty="0"/>
              <a:t> be </a:t>
            </a:r>
            <a:r>
              <a:rPr lang="es-ES" altLang="en-US" dirty="0" err="1"/>
              <a:t>managed</a:t>
            </a:r>
            <a:r>
              <a:rPr lang="es-ES" altLang="en-US" dirty="0"/>
              <a:t> in </a:t>
            </a:r>
            <a:r>
              <a:rPr lang="es-ES" altLang="en-US" dirty="0" err="1"/>
              <a:t>an</a:t>
            </a:r>
            <a:r>
              <a:rPr lang="es-ES" altLang="en-US" dirty="0"/>
              <a:t> </a:t>
            </a:r>
            <a:r>
              <a:rPr lang="es-ES" altLang="en-US" dirty="0" err="1"/>
              <a:t>integrated</a:t>
            </a:r>
            <a:r>
              <a:rPr lang="es-ES" altLang="en-US" dirty="0"/>
              <a:t> </a:t>
            </a:r>
            <a:r>
              <a:rPr lang="es-ES" altLang="en-US" dirty="0" err="1"/>
              <a:t>approach</a:t>
            </a:r>
            <a:r>
              <a:rPr lang="es-ES" altLang="en-US" dirty="0"/>
              <a:t> </a:t>
            </a:r>
            <a:r>
              <a:rPr lang="es-ES" altLang="en-US" dirty="0" err="1"/>
              <a:t>with</a:t>
            </a:r>
            <a:r>
              <a:rPr lang="es-ES" altLang="en-US" dirty="0"/>
              <a:t> </a:t>
            </a:r>
            <a:r>
              <a:rPr lang="es-ES" altLang="en-US" dirty="0" err="1"/>
              <a:t>patient</a:t>
            </a:r>
            <a:r>
              <a:rPr lang="es-ES" altLang="en-US" dirty="0"/>
              <a:t> </a:t>
            </a:r>
            <a:r>
              <a:rPr lang="es-ES" altLang="en-US" dirty="0" err="1"/>
              <a:t>protection</a:t>
            </a:r>
            <a:endParaRPr lang="es-ES" altLang="en-US" dirty="0"/>
          </a:p>
        </p:txBody>
      </p:sp>
      <p:sp>
        <p:nvSpPr>
          <p:cNvPr id="29700" name="Slide Number Placeholder 2">
            <a:extLst>
              <a:ext uri="{FF2B5EF4-FFF2-40B4-BE49-F238E27FC236}">
                <a16:creationId xmlns:a16="http://schemas.microsoft.com/office/drawing/2014/main" xmlns="" id="{21504688-C8B9-45C4-A549-09DA97DE1B5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2EF3DB3-4961-4F6D-9FC2-5B6B0A048A11}" type="slidenum">
              <a:rPr lang="en-US" altLang="en-US" sz="1200">
                <a:solidFill>
                  <a:srgbClr val="045C75"/>
                </a:solidFill>
                <a:ea typeface="ＭＳ Ｐゴシック" panose="020B0600070205080204" pitchFamily="34" charset="-128"/>
              </a:rPr>
              <a:pPr eaLnBrk="1" hangingPunct="1">
                <a:spcBef>
                  <a:spcPct val="0"/>
                </a:spcBef>
                <a:buClrTx/>
                <a:buSzTx/>
                <a:buFontTx/>
                <a:buNone/>
              </a:pPr>
              <a:t>17</a:t>
            </a:fld>
            <a:endParaRPr lang="en-US" altLang="en-US" sz="1200">
              <a:solidFill>
                <a:srgbClr val="045C75"/>
              </a:solidFill>
              <a:ea typeface="ＭＳ Ｐゴシック" panose="020B0600070205080204" pitchFamily="34" charset="-128"/>
            </a:endParaRPr>
          </a:p>
        </p:txBody>
      </p:sp>
    </p:spTree>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13561D-6244-4183-8D37-034014499F6F}"/>
              </a:ext>
            </a:extLst>
          </p:cNvPr>
          <p:cNvSpPr>
            <a:spLocks noGrp="1"/>
          </p:cNvSpPr>
          <p:nvPr>
            <p:ph type="title"/>
          </p:nvPr>
        </p:nvSpPr>
        <p:spPr/>
        <p:txBody>
          <a:bodyPr>
            <a:normAutofit fontScale="90000"/>
          </a:bodyPr>
          <a:lstStyle/>
          <a:p>
            <a:pPr eaLnBrk="1" hangingPunct="1">
              <a:defRPr/>
            </a:pPr>
            <a:r>
              <a:rPr lang="en-US" dirty="0"/>
              <a:t>Recommendations 2</a:t>
            </a:r>
            <a:br>
              <a:rPr lang="en-US" dirty="0"/>
            </a:br>
            <a:r>
              <a:rPr lang="en-US" sz="4000" dirty="0"/>
              <a:t>(pp 91-94, ICRP 139)</a:t>
            </a:r>
            <a:endParaRPr lang="en-US" dirty="0"/>
          </a:p>
        </p:txBody>
      </p:sp>
      <p:sp>
        <p:nvSpPr>
          <p:cNvPr id="30723" name="Content Placeholder 2">
            <a:extLst>
              <a:ext uri="{FF2B5EF4-FFF2-40B4-BE49-F238E27FC236}">
                <a16:creationId xmlns:a16="http://schemas.microsoft.com/office/drawing/2014/main" xmlns="" id="{5AC4982B-04F6-428E-994E-B40C3C9F1D87}"/>
              </a:ext>
            </a:extLst>
          </p:cNvPr>
          <p:cNvSpPr>
            <a:spLocks noGrp="1"/>
          </p:cNvSpPr>
          <p:nvPr>
            <p:ph idx="1"/>
          </p:nvPr>
        </p:nvSpPr>
        <p:spPr>
          <a:xfrm>
            <a:off x="457200" y="1600200"/>
            <a:ext cx="8458200" cy="4724400"/>
          </a:xfrm>
        </p:spPr>
        <p:txBody>
          <a:bodyPr/>
          <a:lstStyle/>
          <a:p>
            <a:pPr eaLnBrk="1" hangingPunct="1"/>
            <a:r>
              <a:rPr lang="es-ES" altLang="en-US" dirty="0" err="1"/>
              <a:t>Occupational</a:t>
            </a:r>
            <a:r>
              <a:rPr lang="es-ES" altLang="en-US" dirty="0"/>
              <a:t> </a:t>
            </a:r>
            <a:r>
              <a:rPr lang="es-ES" altLang="en-US" dirty="0" err="1"/>
              <a:t>exposure</a:t>
            </a:r>
            <a:r>
              <a:rPr lang="es-ES" altLang="en-US" dirty="0"/>
              <a:t> </a:t>
            </a:r>
            <a:r>
              <a:rPr lang="es-ES" altLang="en-US" dirty="0" err="1"/>
              <a:t>monitoring</a:t>
            </a:r>
            <a:r>
              <a:rPr lang="es-ES" altLang="en-US" dirty="0"/>
              <a:t> in </a:t>
            </a:r>
            <a:r>
              <a:rPr lang="es-ES" altLang="en-US" dirty="0" err="1"/>
              <a:t>interventional</a:t>
            </a:r>
            <a:r>
              <a:rPr lang="es-ES" altLang="en-US" dirty="0"/>
              <a:t> </a:t>
            </a:r>
            <a:r>
              <a:rPr lang="es-ES" altLang="en-US" dirty="0" err="1"/>
              <a:t>procedures</a:t>
            </a:r>
            <a:r>
              <a:rPr lang="es-ES" altLang="en-US" dirty="0"/>
              <a:t> has </a:t>
            </a:r>
            <a:r>
              <a:rPr lang="es-ES" altLang="en-US" dirty="0" err="1"/>
              <a:t>two</a:t>
            </a:r>
            <a:r>
              <a:rPr lang="es-ES" altLang="en-US" dirty="0"/>
              <a:t> </a:t>
            </a:r>
            <a:r>
              <a:rPr lang="es-ES" altLang="en-US" dirty="0" err="1"/>
              <a:t>major</a:t>
            </a:r>
            <a:r>
              <a:rPr lang="es-ES" altLang="en-US" dirty="0"/>
              <a:t> </a:t>
            </a:r>
            <a:r>
              <a:rPr lang="es-ES" altLang="en-US" dirty="0" err="1"/>
              <a:t>purposes</a:t>
            </a:r>
            <a:r>
              <a:rPr lang="es-ES" altLang="en-US" dirty="0"/>
              <a:t>: </a:t>
            </a:r>
            <a:r>
              <a:rPr lang="es-ES" altLang="en-US" dirty="0" err="1"/>
              <a:t>to</a:t>
            </a:r>
            <a:r>
              <a:rPr lang="es-ES" altLang="en-US" dirty="0"/>
              <a:t> </a:t>
            </a:r>
            <a:r>
              <a:rPr lang="es-ES" altLang="en-US" dirty="0" err="1"/>
              <a:t>verify</a:t>
            </a:r>
            <a:r>
              <a:rPr lang="es-ES" altLang="en-US" dirty="0"/>
              <a:t> </a:t>
            </a:r>
            <a:r>
              <a:rPr lang="es-ES" altLang="en-US" dirty="0" err="1"/>
              <a:t>compliance</a:t>
            </a:r>
            <a:r>
              <a:rPr lang="es-ES" altLang="en-US" dirty="0"/>
              <a:t> </a:t>
            </a:r>
            <a:r>
              <a:rPr lang="es-ES" altLang="en-US" dirty="0" err="1"/>
              <a:t>with</a:t>
            </a:r>
            <a:r>
              <a:rPr lang="es-ES" altLang="en-US" dirty="0"/>
              <a:t> </a:t>
            </a:r>
            <a:r>
              <a:rPr lang="es-ES" altLang="en-US" dirty="0" err="1"/>
              <a:t>dose</a:t>
            </a:r>
            <a:r>
              <a:rPr lang="es-ES" altLang="en-US" dirty="0"/>
              <a:t> </a:t>
            </a:r>
            <a:r>
              <a:rPr lang="es-ES" altLang="en-US" dirty="0" err="1"/>
              <a:t>limits</a:t>
            </a:r>
            <a:r>
              <a:rPr lang="es-ES" altLang="en-US" dirty="0"/>
              <a:t>, and </a:t>
            </a:r>
            <a:r>
              <a:rPr lang="es-ES" altLang="en-US" dirty="0" err="1"/>
              <a:t>to</a:t>
            </a:r>
            <a:r>
              <a:rPr lang="es-ES" altLang="en-US" dirty="0"/>
              <a:t> </a:t>
            </a:r>
            <a:r>
              <a:rPr lang="es-ES" altLang="en-US" dirty="0" err="1"/>
              <a:t>optimise</a:t>
            </a:r>
            <a:r>
              <a:rPr lang="es-ES" altLang="en-US" dirty="0"/>
              <a:t> </a:t>
            </a:r>
            <a:r>
              <a:rPr lang="es-ES" altLang="en-US" dirty="0" err="1"/>
              <a:t>occupational</a:t>
            </a:r>
            <a:r>
              <a:rPr lang="es-ES" altLang="en-US" dirty="0"/>
              <a:t> </a:t>
            </a:r>
            <a:r>
              <a:rPr lang="es-ES" altLang="en-US" dirty="0" err="1"/>
              <a:t>protection</a:t>
            </a:r>
            <a:endParaRPr lang="es-ES" altLang="en-US" dirty="0"/>
          </a:p>
          <a:p>
            <a:pPr eaLnBrk="1" hangingPunct="1"/>
            <a:r>
              <a:rPr lang="es-ES" altLang="en-US" b="1" dirty="0" err="1"/>
              <a:t>Compliance</a:t>
            </a:r>
            <a:r>
              <a:rPr lang="es-ES" altLang="en-US" b="1" dirty="0"/>
              <a:t> </a:t>
            </a:r>
            <a:r>
              <a:rPr lang="es-ES" altLang="en-US" b="1" dirty="0" err="1"/>
              <a:t>monitoring</a:t>
            </a:r>
            <a:r>
              <a:rPr lang="es-ES" altLang="en-US" b="1" dirty="0"/>
              <a:t> </a:t>
            </a:r>
            <a:r>
              <a:rPr lang="es-ES" altLang="en-US" dirty="0" err="1"/>
              <a:t>should</a:t>
            </a:r>
            <a:r>
              <a:rPr lang="es-ES" altLang="en-US" dirty="0"/>
              <a:t> </a:t>
            </a:r>
            <a:r>
              <a:rPr lang="es-ES" altLang="en-US" dirty="0" err="1"/>
              <a:t>include</a:t>
            </a:r>
            <a:r>
              <a:rPr lang="es-ES" altLang="en-US" dirty="0"/>
              <a:t> </a:t>
            </a:r>
            <a:r>
              <a:rPr lang="es-ES" altLang="en-US" dirty="0" err="1"/>
              <a:t>the</a:t>
            </a:r>
            <a:r>
              <a:rPr lang="es-ES" altLang="en-US" dirty="0"/>
              <a:t> </a:t>
            </a:r>
            <a:r>
              <a:rPr lang="es-ES" altLang="en-US" dirty="0" err="1"/>
              <a:t>assessment</a:t>
            </a:r>
            <a:r>
              <a:rPr lang="es-ES" altLang="en-US" dirty="0"/>
              <a:t> </a:t>
            </a:r>
            <a:r>
              <a:rPr lang="es-ES" altLang="en-US" dirty="0" err="1"/>
              <a:t>of</a:t>
            </a:r>
            <a:r>
              <a:rPr lang="es-ES" altLang="en-US" dirty="0"/>
              <a:t> </a:t>
            </a:r>
            <a:r>
              <a:rPr lang="es-ES" altLang="en-US" dirty="0" err="1"/>
              <a:t>eﬀective</a:t>
            </a:r>
            <a:r>
              <a:rPr lang="es-ES" altLang="en-US" dirty="0"/>
              <a:t> </a:t>
            </a:r>
            <a:r>
              <a:rPr lang="es-ES" altLang="en-US" dirty="0" err="1"/>
              <a:t>dose</a:t>
            </a:r>
            <a:r>
              <a:rPr lang="es-ES" altLang="en-US" dirty="0"/>
              <a:t>, </a:t>
            </a:r>
            <a:r>
              <a:rPr lang="es-ES" altLang="en-US" dirty="0" err="1"/>
              <a:t>but</a:t>
            </a:r>
            <a:r>
              <a:rPr lang="es-ES" altLang="en-US" dirty="0"/>
              <a:t> </a:t>
            </a:r>
            <a:r>
              <a:rPr lang="es-ES" altLang="en-US" dirty="0" err="1"/>
              <a:t>also</a:t>
            </a:r>
            <a:r>
              <a:rPr lang="es-ES" altLang="en-US" dirty="0"/>
              <a:t> </a:t>
            </a:r>
            <a:r>
              <a:rPr lang="es-ES" altLang="en-US" dirty="0" err="1"/>
              <a:t>of</a:t>
            </a:r>
            <a:r>
              <a:rPr lang="es-ES" altLang="en-US" dirty="0"/>
              <a:t> doses </a:t>
            </a:r>
            <a:r>
              <a:rPr lang="es-ES" altLang="en-US" dirty="0" err="1"/>
              <a:t>received</a:t>
            </a:r>
            <a:r>
              <a:rPr lang="es-ES" altLang="en-US" dirty="0"/>
              <a:t> </a:t>
            </a:r>
            <a:r>
              <a:rPr lang="es-ES" altLang="en-US" dirty="0" err="1"/>
              <a:t>by</a:t>
            </a:r>
            <a:r>
              <a:rPr lang="es-ES" altLang="en-US" dirty="0"/>
              <a:t> non-</a:t>
            </a:r>
            <a:r>
              <a:rPr lang="es-ES" altLang="en-US" dirty="0" err="1"/>
              <a:t>apron</a:t>
            </a:r>
            <a:r>
              <a:rPr lang="es-ES" altLang="en-US" dirty="0"/>
              <a:t>-</a:t>
            </a:r>
            <a:r>
              <a:rPr lang="es-ES" altLang="en-US" dirty="0" err="1"/>
              <a:t>protected</a:t>
            </a:r>
            <a:r>
              <a:rPr lang="es-ES" altLang="en-US" dirty="0"/>
              <a:t> </a:t>
            </a:r>
            <a:r>
              <a:rPr lang="es-ES" altLang="en-US" dirty="0" err="1"/>
              <a:t>organs</a:t>
            </a:r>
            <a:r>
              <a:rPr lang="es-ES" altLang="en-US" dirty="0"/>
              <a:t>, </a:t>
            </a:r>
            <a:r>
              <a:rPr lang="es-ES" altLang="en-US" dirty="0" err="1"/>
              <a:t>such</a:t>
            </a:r>
            <a:r>
              <a:rPr lang="es-ES" altLang="en-US" dirty="0"/>
              <a:t> as </a:t>
            </a:r>
            <a:r>
              <a:rPr lang="es-ES" altLang="en-US" dirty="0" err="1"/>
              <a:t>the</a:t>
            </a:r>
            <a:r>
              <a:rPr lang="es-ES" altLang="en-US" dirty="0"/>
              <a:t> </a:t>
            </a:r>
            <a:r>
              <a:rPr lang="es-ES" altLang="en-US" dirty="0" err="1"/>
              <a:t>lens</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eye</a:t>
            </a:r>
            <a:r>
              <a:rPr lang="es-ES" altLang="en-US" dirty="0"/>
              <a:t> and </a:t>
            </a:r>
            <a:r>
              <a:rPr lang="es-ES" altLang="en-US" dirty="0" err="1"/>
              <a:t>extremities</a:t>
            </a:r>
            <a:endParaRPr lang="en-US" altLang="en-US" dirty="0">
              <a:ea typeface="ＭＳ Ｐゴシック" panose="020B0600070205080204" pitchFamily="34" charset="-128"/>
            </a:endParaRPr>
          </a:p>
        </p:txBody>
      </p:sp>
      <p:sp>
        <p:nvSpPr>
          <p:cNvPr id="30724" name="Slide Number Placeholder 2">
            <a:extLst>
              <a:ext uri="{FF2B5EF4-FFF2-40B4-BE49-F238E27FC236}">
                <a16:creationId xmlns:a16="http://schemas.microsoft.com/office/drawing/2014/main" xmlns="" id="{0AB6B56F-DCB0-4244-99FA-6747BA94F33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27874BA-7419-4580-8713-DD0D9B0217E1}" type="slidenum">
              <a:rPr lang="en-US" altLang="en-US" sz="1200">
                <a:solidFill>
                  <a:srgbClr val="045C75"/>
                </a:solidFill>
                <a:ea typeface="ＭＳ Ｐゴシック" panose="020B0600070205080204" pitchFamily="34" charset="-128"/>
              </a:rPr>
              <a:pPr eaLnBrk="1" hangingPunct="1">
                <a:spcBef>
                  <a:spcPct val="0"/>
                </a:spcBef>
                <a:buClrTx/>
                <a:buSzTx/>
                <a:buFontTx/>
                <a:buNone/>
              </a:pPr>
              <a:t>18</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D4ECD196-7F65-4B37-8C21-E53D3A23AF46}"/>
              </a:ext>
            </a:extLst>
          </p:cNvPr>
          <p:cNvSpPr>
            <a:spLocks noGrp="1"/>
          </p:cNvSpPr>
          <p:nvPr>
            <p:ph type="title"/>
          </p:nvPr>
        </p:nvSpPr>
        <p:spPr>
          <a:xfrm>
            <a:off x="533400" y="152400"/>
            <a:ext cx="8229600" cy="1143000"/>
          </a:xfrm>
        </p:spPr>
        <p:txBody>
          <a:bodyPr>
            <a:noAutofit/>
          </a:bodyPr>
          <a:lstStyle/>
          <a:p>
            <a:pPr eaLnBrk="1" hangingPunct="1">
              <a:defRPr/>
            </a:pPr>
            <a:r>
              <a:rPr lang="es-ES" sz="4500" dirty="0" err="1"/>
              <a:t>Recommendations</a:t>
            </a:r>
            <a:r>
              <a:rPr lang="es-ES" sz="4500" dirty="0"/>
              <a:t> 2</a:t>
            </a:r>
            <a:br>
              <a:rPr lang="es-ES" sz="4500" dirty="0"/>
            </a:br>
            <a:r>
              <a:rPr lang="en-US" sz="4500" dirty="0"/>
              <a:t>(pp 91-94 , ICRP 139)</a:t>
            </a:r>
            <a:endParaRPr lang="es-ES" sz="4500" dirty="0"/>
          </a:p>
        </p:txBody>
      </p:sp>
      <p:sp>
        <p:nvSpPr>
          <p:cNvPr id="31747" name="2 Marcador de contenido">
            <a:extLst>
              <a:ext uri="{FF2B5EF4-FFF2-40B4-BE49-F238E27FC236}">
                <a16:creationId xmlns:a16="http://schemas.microsoft.com/office/drawing/2014/main" xmlns="" id="{F20F9325-C294-4296-90AC-68140DD8A4B5}"/>
              </a:ext>
            </a:extLst>
          </p:cNvPr>
          <p:cNvSpPr>
            <a:spLocks noGrp="1"/>
          </p:cNvSpPr>
          <p:nvPr>
            <p:ph idx="1"/>
          </p:nvPr>
        </p:nvSpPr>
        <p:spPr>
          <a:xfrm>
            <a:off x="152400" y="1752600"/>
            <a:ext cx="8458200" cy="4724400"/>
          </a:xfrm>
        </p:spPr>
        <p:txBody>
          <a:bodyPr/>
          <a:lstStyle/>
          <a:p>
            <a:pPr eaLnBrk="1" hangingPunct="1"/>
            <a:r>
              <a:rPr lang="es-ES" altLang="en-US" dirty="0" err="1"/>
              <a:t>It</a:t>
            </a:r>
            <a:r>
              <a:rPr lang="es-ES" altLang="en-US" dirty="0"/>
              <a:t> </a:t>
            </a:r>
            <a:r>
              <a:rPr lang="es-ES" altLang="en-US" dirty="0" err="1"/>
              <a:t>is</a:t>
            </a:r>
            <a:r>
              <a:rPr lang="es-ES" altLang="en-US" dirty="0"/>
              <a:t> </a:t>
            </a:r>
            <a:r>
              <a:rPr lang="es-ES" altLang="en-US" dirty="0" err="1"/>
              <a:t>essential</a:t>
            </a:r>
            <a:r>
              <a:rPr lang="es-ES" altLang="en-US" dirty="0"/>
              <a:t> </a:t>
            </a:r>
            <a:r>
              <a:rPr lang="es-ES" altLang="en-US" dirty="0" err="1"/>
              <a:t>that</a:t>
            </a:r>
            <a:r>
              <a:rPr lang="es-ES" altLang="en-US" dirty="0"/>
              <a:t> </a:t>
            </a:r>
            <a:r>
              <a:rPr lang="es-ES" altLang="en-US" dirty="0" err="1"/>
              <a:t>professionals</a:t>
            </a:r>
            <a:r>
              <a:rPr lang="es-ES" altLang="en-US" dirty="0"/>
              <a:t> </a:t>
            </a:r>
            <a:r>
              <a:rPr lang="es-ES" altLang="en-US" dirty="0" err="1"/>
              <a:t>wear</a:t>
            </a:r>
            <a:r>
              <a:rPr lang="es-ES" altLang="en-US" dirty="0"/>
              <a:t> </a:t>
            </a:r>
            <a:r>
              <a:rPr lang="es-ES" altLang="en-US" dirty="0" err="1"/>
              <a:t>their</a:t>
            </a:r>
            <a:r>
              <a:rPr lang="es-ES" altLang="en-US" dirty="0"/>
              <a:t> </a:t>
            </a:r>
            <a:r>
              <a:rPr lang="es-ES" altLang="en-US" dirty="0" err="1"/>
              <a:t>dosimeters</a:t>
            </a:r>
            <a:r>
              <a:rPr lang="es-ES" altLang="en-US" dirty="0"/>
              <a:t> </a:t>
            </a:r>
            <a:r>
              <a:rPr lang="es-ES" altLang="en-US" dirty="0" err="1"/>
              <a:t>correctly</a:t>
            </a:r>
            <a:r>
              <a:rPr lang="es-ES" altLang="en-US" dirty="0"/>
              <a:t>. </a:t>
            </a:r>
            <a:r>
              <a:rPr lang="es-ES" altLang="en-US" dirty="0" err="1"/>
              <a:t>Two</a:t>
            </a:r>
            <a:r>
              <a:rPr lang="es-ES" altLang="en-US" dirty="0"/>
              <a:t> </a:t>
            </a:r>
            <a:r>
              <a:rPr lang="es-ES" altLang="en-US" dirty="0" err="1"/>
              <a:t>dosimeters</a:t>
            </a:r>
            <a:r>
              <a:rPr lang="es-ES" altLang="en-US" dirty="0"/>
              <a:t>, </a:t>
            </a:r>
            <a:r>
              <a:rPr lang="es-ES" altLang="en-US" dirty="0" err="1"/>
              <a:t>one</a:t>
            </a:r>
            <a:r>
              <a:rPr lang="es-ES" altLang="en-US" dirty="0"/>
              <a:t> </a:t>
            </a:r>
            <a:r>
              <a:rPr lang="es-ES" altLang="en-US" dirty="0" err="1"/>
              <a:t>shielded</a:t>
            </a:r>
            <a:r>
              <a:rPr lang="es-ES" altLang="en-US" dirty="0"/>
              <a:t> </a:t>
            </a:r>
            <a:r>
              <a:rPr lang="es-ES" altLang="en-US" dirty="0" err="1"/>
              <a:t>by</a:t>
            </a:r>
            <a:r>
              <a:rPr lang="es-ES" altLang="en-US" dirty="0"/>
              <a:t> </a:t>
            </a:r>
            <a:r>
              <a:rPr lang="es-ES" altLang="en-US" dirty="0" err="1"/>
              <a:t>the</a:t>
            </a:r>
            <a:r>
              <a:rPr lang="es-ES" altLang="en-US" dirty="0"/>
              <a:t> </a:t>
            </a:r>
            <a:r>
              <a:rPr lang="es-ES" altLang="en-US" dirty="0" err="1"/>
              <a:t>apron</a:t>
            </a:r>
            <a:r>
              <a:rPr lang="es-ES" altLang="en-US" dirty="0"/>
              <a:t> (</a:t>
            </a:r>
            <a:r>
              <a:rPr lang="es-ES" altLang="en-US" dirty="0" err="1"/>
              <a:t>under</a:t>
            </a:r>
            <a:r>
              <a:rPr lang="es-ES" altLang="en-US" dirty="0"/>
              <a:t> </a:t>
            </a:r>
            <a:r>
              <a:rPr lang="es-ES" altLang="en-US" dirty="0" err="1"/>
              <a:t>apron</a:t>
            </a:r>
            <a:r>
              <a:rPr lang="es-ES" altLang="en-US" dirty="0"/>
              <a:t>) and </a:t>
            </a:r>
            <a:r>
              <a:rPr lang="es-ES" altLang="en-US" dirty="0" err="1"/>
              <a:t>one</a:t>
            </a:r>
            <a:r>
              <a:rPr lang="es-ES" altLang="en-US" dirty="0"/>
              <a:t> </a:t>
            </a:r>
            <a:r>
              <a:rPr lang="es-ES" altLang="en-US" dirty="0" err="1"/>
              <a:t>unshielded</a:t>
            </a:r>
            <a:r>
              <a:rPr lang="es-ES" altLang="en-US" dirty="0"/>
              <a:t> (</a:t>
            </a:r>
            <a:r>
              <a:rPr lang="es-ES" altLang="en-US" dirty="0" err="1"/>
              <a:t>over</a:t>
            </a:r>
            <a:r>
              <a:rPr lang="es-ES" altLang="en-US" dirty="0"/>
              <a:t> </a:t>
            </a:r>
            <a:r>
              <a:rPr lang="es-ES" altLang="en-US" dirty="0" err="1"/>
              <a:t>apron</a:t>
            </a:r>
            <a:r>
              <a:rPr lang="es-ES" altLang="en-US" dirty="0"/>
              <a:t>) at collar </a:t>
            </a:r>
            <a:r>
              <a:rPr lang="es-ES" altLang="en-US" dirty="0" err="1"/>
              <a:t>level</a:t>
            </a:r>
            <a:r>
              <a:rPr lang="es-ES" altLang="en-US" dirty="0"/>
              <a:t>, </a:t>
            </a:r>
            <a:r>
              <a:rPr lang="es-ES" altLang="en-US" dirty="0" err="1"/>
              <a:t>provide</a:t>
            </a:r>
            <a:r>
              <a:rPr lang="es-ES" altLang="en-US" dirty="0"/>
              <a:t> </a:t>
            </a:r>
            <a:r>
              <a:rPr lang="es-ES" altLang="en-US" dirty="0" err="1"/>
              <a:t>the</a:t>
            </a:r>
            <a:r>
              <a:rPr lang="es-ES" altLang="en-US" dirty="0"/>
              <a:t> </a:t>
            </a:r>
            <a:r>
              <a:rPr lang="es-ES" altLang="en-US" dirty="0" err="1"/>
              <a:t>best</a:t>
            </a:r>
            <a:r>
              <a:rPr lang="es-ES" altLang="en-US" dirty="0"/>
              <a:t> </a:t>
            </a:r>
            <a:r>
              <a:rPr lang="es-ES" altLang="en-US" dirty="0" err="1"/>
              <a:t>estimate</a:t>
            </a:r>
            <a:r>
              <a:rPr lang="es-ES" altLang="en-US" dirty="0"/>
              <a:t> of </a:t>
            </a:r>
            <a:r>
              <a:rPr lang="es-ES" altLang="en-US" dirty="0" err="1"/>
              <a:t>eﬀective</a:t>
            </a:r>
            <a:r>
              <a:rPr lang="es-ES" altLang="en-US" dirty="0"/>
              <a:t> </a:t>
            </a:r>
            <a:r>
              <a:rPr lang="es-ES" altLang="en-US" dirty="0" err="1"/>
              <a:t>dose</a:t>
            </a:r>
            <a:r>
              <a:rPr lang="es-ES" altLang="en-US" dirty="0"/>
              <a:t> and </a:t>
            </a:r>
            <a:r>
              <a:rPr lang="es-ES" altLang="en-US" dirty="0" err="1"/>
              <a:t>have</a:t>
            </a:r>
            <a:r>
              <a:rPr lang="es-ES" altLang="en-US" dirty="0"/>
              <a:t> </a:t>
            </a:r>
            <a:r>
              <a:rPr lang="es-ES" altLang="en-US" dirty="0" err="1"/>
              <a:t>been</a:t>
            </a:r>
            <a:r>
              <a:rPr lang="es-ES" altLang="en-US" dirty="0"/>
              <a:t> </a:t>
            </a:r>
            <a:r>
              <a:rPr lang="es-ES" altLang="en-US" dirty="0" err="1"/>
              <a:t>recommended</a:t>
            </a:r>
            <a:r>
              <a:rPr lang="es-ES" altLang="en-US" dirty="0"/>
              <a:t> </a:t>
            </a:r>
            <a:r>
              <a:rPr lang="es-ES" altLang="en-US" dirty="0" err="1"/>
              <a:t>by</a:t>
            </a:r>
            <a:r>
              <a:rPr lang="es-ES" altLang="en-US" dirty="0"/>
              <a:t> </a:t>
            </a:r>
            <a:r>
              <a:rPr lang="es-ES" altLang="en-US" dirty="0" err="1"/>
              <a:t>the</a:t>
            </a:r>
            <a:r>
              <a:rPr lang="es-ES" altLang="en-US" dirty="0"/>
              <a:t> </a:t>
            </a:r>
            <a:r>
              <a:rPr lang="es-ES" altLang="en-US" dirty="0" err="1"/>
              <a:t>Commission</a:t>
            </a:r>
            <a:r>
              <a:rPr lang="es-ES" altLang="en-US" dirty="0"/>
              <a:t>.</a:t>
            </a:r>
          </a:p>
          <a:p>
            <a:pPr eaLnBrk="1" hangingPunct="1"/>
            <a:r>
              <a:rPr lang="es-ES" altLang="en-US" dirty="0" err="1"/>
              <a:t>The</a:t>
            </a:r>
            <a:r>
              <a:rPr lang="es-ES" altLang="en-US" dirty="0"/>
              <a:t> </a:t>
            </a:r>
            <a:r>
              <a:rPr lang="es-ES" altLang="en-US" dirty="0" err="1"/>
              <a:t>under-apron</a:t>
            </a:r>
            <a:r>
              <a:rPr lang="es-ES" altLang="en-US" dirty="0"/>
              <a:t> </a:t>
            </a:r>
            <a:r>
              <a:rPr lang="es-ES" altLang="en-US" dirty="0" err="1"/>
              <a:t>dosimeter</a:t>
            </a:r>
            <a:r>
              <a:rPr lang="es-ES" altLang="en-US" dirty="0"/>
              <a:t> </a:t>
            </a:r>
            <a:r>
              <a:rPr lang="es-ES" altLang="en-US" dirty="0" err="1"/>
              <a:t>also</a:t>
            </a:r>
            <a:r>
              <a:rPr lang="es-ES" altLang="en-US" dirty="0"/>
              <a:t> </a:t>
            </a:r>
            <a:r>
              <a:rPr lang="es-ES" altLang="en-US" dirty="0" err="1"/>
              <a:t>provides</a:t>
            </a:r>
            <a:r>
              <a:rPr lang="es-ES" altLang="en-US" dirty="0"/>
              <a:t> </a:t>
            </a:r>
            <a:r>
              <a:rPr lang="es-ES" altLang="en-US" dirty="0" err="1"/>
              <a:t>conﬁrmation</a:t>
            </a:r>
            <a:r>
              <a:rPr lang="es-ES" altLang="en-US" dirty="0"/>
              <a:t> </a:t>
            </a:r>
            <a:r>
              <a:rPr lang="es-ES" altLang="en-US" dirty="0" err="1"/>
              <a:t>that</a:t>
            </a:r>
            <a:r>
              <a:rPr lang="es-ES" altLang="en-US" dirty="0"/>
              <a:t> </a:t>
            </a:r>
            <a:r>
              <a:rPr lang="es-ES" altLang="en-US" dirty="0" err="1"/>
              <a:t>the</a:t>
            </a:r>
            <a:r>
              <a:rPr lang="es-ES" altLang="en-US" dirty="0"/>
              <a:t> </a:t>
            </a:r>
            <a:r>
              <a:rPr lang="es-ES" altLang="en-US" dirty="0" err="1"/>
              <a:t>apron</a:t>
            </a:r>
            <a:r>
              <a:rPr lang="es-ES" altLang="en-US" dirty="0"/>
              <a:t> has </a:t>
            </a:r>
            <a:r>
              <a:rPr lang="es-ES" altLang="en-US" dirty="0" err="1"/>
              <a:t>actually</a:t>
            </a:r>
            <a:r>
              <a:rPr lang="es-ES" altLang="en-US" dirty="0"/>
              <a:t> </a:t>
            </a:r>
            <a:r>
              <a:rPr lang="es-ES" altLang="en-US" dirty="0" err="1"/>
              <a:t>been</a:t>
            </a:r>
            <a:r>
              <a:rPr lang="es-ES" altLang="en-US" dirty="0"/>
              <a:t> </a:t>
            </a:r>
            <a:r>
              <a:rPr lang="es-ES" altLang="en-US" dirty="0" err="1"/>
              <a:t>worn</a:t>
            </a:r>
            <a:r>
              <a:rPr lang="es-ES" altLang="en-US" dirty="0"/>
              <a:t>, and </a:t>
            </a:r>
            <a:r>
              <a:rPr lang="es-ES" altLang="en-US" dirty="0" err="1"/>
              <a:t>that</a:t>
            </a:r>
            <a:r>
              <a:rPr lang="es-ES" altLang="en-US" dirty="0"/>
              <a:t> </a:t>
            </a:r>
            <a:r>
              <a:rPr lang="es-ES" altLang="en-US" dirty="0" err="1"/>
              <a:t>its</a:t>
            </a:r>
            <a:r>
              <a:rPr lang="es-ES" altLang="en-US" dirty="0"/>
              <a:t> </a:t>
            </a:r>
            <a:r>
              <a:rPr lang="es-ES" altLang="en-US" dirty="0" err="1"/>
              <a:t>shielding</a:t>
            </a:r>
            <a:r>
              <a:rPr lang="es-ES" altLang="en-US" dirty="0"/>
              <a:t> </a:t>
            </a:r>
            <a:r>
              <a:rPr lang="es-ES" altLang="en-US" dirty="0" err="1"/>
              <a:t>is</a:t>
            </a:r>
            <a:r>
              <a:rPr lang="es-ES" altLang="en-US" dirty="0"/>
              <a:t> </a:t>
            </a:r>
            <a:r>
              <a:rPr lang="es-ES" altLang="en-US" dirty="0" err="1"/>
              <a:t>suﬃcient</a:t>
            </a:r>
            <a:r>
              <a:rPr lang="es-ES" altLang="en-US" dirty="0"/>
              <a:t> to </a:t>
            </a:r>
            <a:r>
              <a:rPr lang="es-ES" altLang="en-US" dirty="0" err="1"/>
              <a:t>keep</a:t>
            </a:r>
            <a:r>
              <a:rPr lang="es-ES" altLang="en-US" dirty="0"/>
              <a:t> </a:t>
            </a:r>
            <a:r>
              <a:rPr lang="es-ES" altLang="en-US" dirty="0" err="1"/>
              <a:t>the</a:t>
            </a:r>
            <a:r>
              <a:rPr lang="es-ES" altLang="en-US" dirty="0"/>
              <a:t> </a:t>
            </a:r>
            <a:r>
              <a:rPr lang="es-ES" altLang="en-US" dirty="0" err="1"/>
              <a:t>dose</a:t>
            </a:r>
            <a:r>
              <a:rPr lang="es-ES" altLang="en-US" dirty="0"/>
              <a:t> </a:t>
            </a:r>
            <a:r>
              <a:rPr lang="es-ES" altLang="en-US" dirty="0" err="1"/>
              <a:t>under</a:t>
            </a:r>
            <a:r>
              <a:rPr lang="es-ES" altLang="en-US" dirty="0"/>
              <a:t> </a:t>
            </a:r>
            <a:r>
              <a:rPr lang="es-ES" altLang="en-US" dirty="0" err="1"/>
              <a:t>the</a:t>
            </a:r>
            <a:r>
              <a:rPr lang="es-ES" altLang="en-US" dirty="0"/>
              <a:t> </a:t>
            </a:r>
            <a:r>
              <a:rPr lang="es-ES" altLang="en-US" dirty="0" err="1"/>
              <a:t>apron</a:t>
            </a:r>
            <a:r>
              <a:rPr lang="es-ES" altLang="en-US" dirty="0"/>
              <a:t> </a:t>
            </a:r>
            <a:r>
              <a:rPr lang="es-ES" altLang="en-US" dirty="0" err="1"/>
              <a:t>low</a:t>
            </a:r>
            <a:r>
              <a:rPr lang="es-ES" altLang="en-US" dirty="0"/>
              <a:t>. </a:t>
            </a:r>
          </a:p>
          <a:p>
            <a:pPr eaLnBrk="1" hangingPunct="1"/>
            <a:r>
              <a:rPr lang="es-ES" altLang="en-US" dirty="0" err="1"/>
              <a:t>The</a:t>
            </a:r>
            <a:r>
              <a:rPr lang="es-ES" altLang="en-US" dirty="0"/>
              <a:t> </a:t>
            </a:r>
            <a:r>
              <a:rPr lang="es-ES" altLang="en-US" dirty="0" err="1"/>
              <a:t>over-apron</a:t>
            </a:r>
            <a:r>
              <a:rPr lang="es-ES" altLang="en-US" dirty="0"/>
              <a:t> </a:t>
            </a:r>
            <a:r>
              <a:rPr lang="es-ES" altLang="en-US" dirty="0" err="1"/>
              <a:t>dosimeter</a:t>
            </a:r>
            <a:r>
              <a:rPr lang="es-ES" altLang="en-US" dirty="0"/>
              <a:t> </a:t>
            </a:r>
            <a:r>
              <a:rPr lang="es-ES" altLang="en-US" dirty="0" err="1"/>
              <a:t>also</a:t>
            </a:r>
            <a:r>
              <a:rPr lang="es-ES" altLang="en-US" dirty="0"/>
              <a:t> </a:t>
            </a:r>
            <a:r>
              <a:rPr lang="es-ES" altLang="en-US" dirty="0" err="1"/>
              <a:t>provides</a:t>
            </a:r>
            <a:r>
              <a:rPr lang="es-ES" altLang="en-US" dirty="0"/>
              <a:t> </a:t>
            </a:r>
            <a:r>
              <a:rPr lang="es-ES" altLang="en-US" dirty="0" err="1"/>
              <a:t>an</a:t>
            </a:r>
            <a:r>
              <a:rPr lang="es-ES" altLang="en-US" dirty="0"/>
              <a:t> </a:t>
            </a:r>
            <a:r>
              <a:rPr lang="es-ES" altLang="en-US" dirty="0" err="1"/>
              <a:t>estimation</a:t>
            </a:r>
            <a:r>
              <a:rPr lang="es-ES" altLang="en-US" dirty="0"/>
              <a:t> of </a:t>
            </a:r>
            <a:r>
              <a:rPr lang="es-ES" altLang="en-US" dirty="0" err="1"/>
              <a:t>the</a:t>
            </a:r>
            <a:r>
              <a:rPr lang="es-ES" altLang="en-US" dirty="0"/>
              <a:t> </a:t>
            </a:r>
            <a:r>
              <a:rPr lang="es-ES" altLang="en-US" dirty="0" err="1"/>
              <a:t>dose</a:t>
            </a:r>
            <a:r>
              <a:rPr lang="es-ES" altLang="en-US" dirty="0"/>
              <a:t> to </a:t>
            </a:r>
            <a:r>
              <a:rPr lang="es-ES" altLang="en-US" dirty="0" err="1"/>
              <a:t>the</a:t>
            </a:r>
            <a:r>
              <a:rPr lang="es-ES" altLang="en-US" dirty="0"/>
              <a:t> </a:t>
            </a:r>
            <a:r>
              <a:rPr lang="es-ES" altLang="en-US" dirty="0" err="1"/>
              <a:t>lens</a:t>
            </a:r>
            <a:r>
              <a:rPr lang="es-ES" altLang="en-US" dirty="0"/>
              <a:t> of </a:t>
            </a:r>
            <a:r>
              <a:rPr lang="es-ES" altLang="en-US" dirty="0" err="1"/>
              <a:t>the</a:t>
            </a:r>
            <a:r>
              <a:rPr lang="es-ES" altLang="en-US" dirty="0"/>
              <a:t> </a:t>
            </a:r>
            <a:r>
              <a:rPr lang="es-ES" altLang="en-US" dirty="0" err="1"/>
              <a:t>eye</a:t>
            </a:r>
            <a:r>
              <a:rPr lang="es-ES" altLang="en-US" dirty="0"/>
              <a:t>.</a:t>
            </a:r>
          </a:p>
          <a:p>
            <a:pPr eaLnBrk="1" hangingPunct="1"/>
            <a:endParaRPr lang="es-ES" altLang="en-US" dirty="0"/>
          </a:p>
        </p:txBody>
      </p:sp>
      <p:sp>
        <p:nvSpPr>
          <p:cNvPr id="4" name="3 Marcador de número de diapositiva">
            <a:extLst>
              <a:ext uri="{FF2B5EF4-FFF2-40B4-BE49-F238E27FC236}">
                <a16:creationId xmlns:a16="http://schemas.microsoft.com/office/drawing/2014/main" xmlns="" id="{74597916-D594-44BB-BEB7-47948B5791AE}"/>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1AD85C-0551-4099-A391-A19FA31EC958}" type="slidenum">
              <a:rPr lang="en-US" altLang="en-US">
                <a:solidFill>
                  <a:srgbClr val="045C75"/>
                </a:solidFill>
              </a:rPr>
              <a:pPr eaLnBrk="1" hangingPunct="1"/>
              <a:t>19</a:t>
            </a:fld>
            <a:endParaRPr lang="en-US" altLang="en-US">
              <a:solidFill>
                <a:srgbClr val="045C75"/>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4650AC9-DD40-4D69-9FFC-3E1B5BA9641E}"/>
              </a:ext>
            </a:extLst>
          </p:cNvPr>
          <p:cNvSpPr>
            <a:spLocks noGrp="1"/>
          </p:cNvSpPr>
          <p:nvPr>
            <p:ph type="title"/>
          </p:nvPr>
        </p:nvSpPr>
        <p:spPr/>
        <p:txBody>
          <a:bodyPr/>
          <a:lstStyle/>
          <a:p>
            <a:pPr eaLnBrk="1" fontAlgn="auto" hangingPunct="1">
              <a:spcAft>
                <a:spcPts val="0"/>
              </a:spcAft>
              <a:defRPr/>
            </a:pPr>
            <a:endParaRPr lang="en-CA"/>
          </a:p>
        </p:txBody>
      </p:sp>
      <p:sp>
        <p:nvSpPr>
          <p:cNvPr id="4" name="Slide Number Placeholder 3">
            <a:extLst>
              <a:ext uri="{FF2B5EF4-FFF2-40B4-BE49-F238E27FC236}">
                <a16:creationId xmlns:a16="http://schemas.microsoft.com/office/drawing/2014/main" xmlns="" id="{A223F4EE-9A1B-49DC-855D-F623054F22E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D6575CA-7D8C-4322-91F2-EB11F67A6BEE}" type="slidenum">
              <a:rPr lang="en-US" altLang="en-US">
                <a:solidFill>
                  <a:srgbClr val="045C75"/>
                </a:solidFill>
              </a:rPr>
              <a:pPr eaLnBrk="1" hangingPunct="1"/>
              <a:t>2</a:t>
            </a:fld>
            <a:endParaRPr lang="en-US" altLang="en-US">
              <a:solidFill>
                <a:srgbClr val="045C75"/>
              </a:solidFill>
            </a:endParaRPr>
          </a:p>
        </p:txBody>
      </p:sp>
      <p:pic>
        <p:nvPicPr>
          <p:cNvPr id="13316" name="5 Marcador de contenido">
            <a:extLst>
              <a:ext uri="{FF2B5EF4-FFF2-40B4-BE49-F238E27FC236}">
                <a16:creationId xmlns:a16="http://schemas.microsoft.com/office/drawing/2014/main" xmlns="" id="{0F659584-04B4-417C-A679-82359B8D1AE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840038" y="430213"/>
            <a:ext cx="4094162" cy="6122987"/>
          </a:xfrm>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AC440-44A5-4A81-9EA8-963771BAE9F3}"/>
              </a:ext>
            </a:extLst>
          </p:cNvPr>
          <p:cNvSpPr>
            <a:spLocks noGrp="1"/>
          </p:cNvSpPr>
          <p:nvPr>
            <p:ph type="title"/>
          </p:nvPr>
        </p:nvSpPr>
        <p:spPr/>
        <p:txBody>
          <a:bodyPr>
            <a:normAutofit fontScale="90000"/>
          </a:bodyPr>
          <a:lstStyle/>
          <a:p>
            <a:pPr eaLnBrk="1" hangingPunct="1">
              <a:defRPr/>
            </a:pPr>
            <a:r>
              <a:rPr lang="en-US" dirty="0"/>
              <a:t>Recommendations 3</a:t>
            </a:r>
            <a:br>
              <a:rPr lang="en-US" dirty="0"/>
            </a:br>
            <a:r>
              <a:rPr lang="en-US" sz="4000" dirty="0"/>
              <a:t>(pp 91-94 , ICRP 139)</a:t>
            </a:r>
            <a:endParaRPr lang="en-US" dirty="0"/>
          </a:p>
        </p:txBody>
      </p:sp>
      <p:sp>
        <p:nvSpPr>
          <p:cNvPr id="32771" name="Content Placeholder 2">
            <a:extLst>
              <a:ext uri="{FF2B5EF4-FFF2-40B4-BE49-F238E27FC236}">
                <a16:creationId xmlns:a16="http://schemas.microsoft.com/office/drawing/2014/main" xmlns="" id="{664CC73E-A2D1-4EAA-BFC5-8A61A30D50B5}"/>
              </a:ext>
            </a:extLst>
          </p:cNvPr>
          <p:cNvSpPr>
            <a:spLocks noGrp="1"/>
          </p:cNvSpPr>
          <p:nvPr>
            <p:ph idx="1"/>
          </p:nvPr>
        </p:nvSpPr>
        <p:spPr>
          <a:xfrm>
            <a:off x="381000" y="1828800"/>
            <a:ext cx="8458200" cy="2133600"/>
          </a:xfrm>
        </p:spPr>
        <p:txBody>
          <a:bodyPr/>
          <a:lstStyle/>
          <a:p>
            <a:pPr eaLnBrk="1" hangingPunct="1"/>
            <a:r>
              <a:rPr lang="es-ES" altLang="en-US" dirty="0"/>
              <a:t>Visual </a:t>
            </a:r>
            <a:r>
              <a:rPr lang="es-ES" altLang="en-US" dirty="0" err="1"/>
              <a:t>elements</a:t>
            </a:r>
            <a:r>
              <a:rPr lang="es-ES" altLang="en-US" dirty="0"/>
              <a:t> </a:t>
            </a:r>
            <a:r>
              <a:rPr lang="es-ES" altLang="en-US" dirty="0" err="1"/>
              <a:t>should</a:t>
            </a:r>
            <a:r>
              <a:rPr lang="es-ES" altLang="en-US" dirty="0"/>
              <a:t> be in place </a:t>
            </a:r>
            <a:r>
              <a:rPr lang="es-ES" altLang="en-US" dirty="0" err="1"/>
              <a:t>to</a:t>
            </a:r>
            <a:r>
              <a:rPr lang="es-ES" altLang="en-US" dirty="0"/>
              <a:t> </a:t>
            </a:r>
            <a:r>
              <a:rPr lang="es-ES" altLang="en-US" dirty="0" err="1"/>
              <a:t>help</a:t>
            </a:r>
            <a:r>
              <a:rPr lang="es-ES" altLang="en-US" dirty="0"/>
              <a:t> </a:t>
            </a:r>
            <a:r>
              <a:rPr lang="es-ES" altLang="en-US" dirty="0" err="1"/>
              <a:t>users</a:t>
            </a:r>
            <a:r>
              <a:rPr lang="es-ES" altLang="en-US" dirty="0"/>
              <a:t> place </a:t>
            </a:r>
            <a:r>
              <a:rPr lang="es-ES" altLang="en-US" dirty="0" err="1"/>
              <a:t>their</a:t>
            </a:r>
            <a:r>
              <a:rPr lang="es-ES" altLang="en-US" dirty="0"/>
              <a:t> </a:t>
            </a:r>
            <a:r>
              <a:rPr lang="es-ES" altLang="en-US" dirty="0" err="1"/>
              <a:t>own</a:t>
            </a:r>
            <a:r>
              <a:rPr lang="es-ES" altLang="en-US" dirty="0"/>
              <a:t> </a:t>
            </a:r>
            <a:r>
              <a:rPr lang="es-ES" altLang="en-US" dirty="0" err="1"/>
              <a:t>dosimeters</a:t>
            </a:r>
            <a:r>
              <a:rPr lang="es-ES" altLang="en-US" dirty="0"/>
              <a:t> in </a:t>
            </a:r>
            <a:r>
              <a:rPr lang="es-ES" altLang="en-US" dirty="0" err="1"/>
              <a:t>the</a:t>
            </a:r>
            <a:r>
              <a:rPr lang="es-ES" altLang="en-US" dirty="0"/>
              <a:t> </a:t>
            </a:r>
            <a:r>
              <a:rPr lang="es-ES" altLang="en-US" dirty="0" err="1"/>
              <a:t>correct</a:t>
            </a:r>
            <a:r>
              <a:rPr lang="es-ES" altLang="en-US" dirty="0"/>
              <a:t> position.</a:t>
            </a:r>
          </a:p>
          <a:p>
            <a:pPr eaLnBrk="1" hangingPunct="1"/>
            <a:r>
              <a:rPr lang="es-ES" altLang="en-US" dirty="0" err="1"/>
              <a:t>Consistency</a:t>
            </a:r>
            <a:r>
              <a:rPr lang="es-ES" altLang="en-US" dirty="0"/>
              <a:t> </a:t>
            </a:r>
            <a:r>
              <a:rPr lang="es-ES" altLang="en-US" dirty="0" err="1"/>
              <a:t>analysis</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two</a:t>
            </a:r>
            <a:r>
              <a:rPr lang="es-ES" altLang="en-US" dirty="0"/>
              <a:t> </a:t>
            </a:r>
            <a:r>
              <a:rPr lang="es-ES" altLang="en-US" dirty="0" err="1"/>
              <a:t>readings</a:t>
            </a:r>
            <a:r>
              <a:rPr lang="es-ES" altLang="en-US" dirty="0"/>
              <a:t> </a:t>
            </a:r>
            <a:r>
              <a:rPr lang="es-ES" altLang="en-US" dirty="0" err="1"/>
              <a:t>allows</a:t>
            </a:r>
            <a:r>
              <a:rPr lang="es-ES" altLang="en-US" dirty="0"/>
              <a:t> </a:t>
            </a:r>
            <a:r>
              <a:rPr lang="es-ES" altLang="en-US" dirty="0" err="1"/>
              <a:t>an</a:t>
            </a:r>
            <a:r>
              <a:rPr lang="es-ES" altLang="en-US" dirty="0"/>
              <a:t> </a:t>
            </a:r>
            <a:r>
              <a:rPr lang="es-ES" altLang="en-US" dirty="0" err="1"/>
              <a:t>indication</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proper</a:t>
            </a:r>
            <a:r>
              <a:rPr lang="es-ES" altLang="en-US" dirty="0"/>
              <a:t> use </a:t>
            </a:r>
            <a:r>
              <a:rPr lang="es-ES" altLang="en-US" dirty="0" err="1"/>
              <a:t>of</a:t>
            </a:r>
            <a:r>
              <a:rPr lang="es-ES" altLang="en-US" dirty="0"/>
              <a:t> </a:t>
            </a:r>
            <a:r>
              <a:rPr lang="es-ES" altLang="en-US" dirty="0" err="1"/>
              <a:t>the</a:t>
            </a:r>
            <a:r>
              <a:rPr lang="es-ES" altLang="en-US" dirty="0"/>
              <a:t> </a:t>
            </a:r>
            <a:r>
              <a:rPr lang="es-ES" altLang="en-US" dirty="0" err="1"/>
              <a:t>dosimeters</a:t>
            </a:r>
            <a:r>
              <a:rPr lang="es-ES" altLang="en-US" dirty="0"/>
              <a:t>, </a:t>
            </a:r>
            <a:r>
              <a:rPr lang="es-ES" altLang="en-US" dirty="0" err="1"/>
              <a:t>making</a:t>
            </a:r>
            <a:r>
              <a:rPr lang="es-ES" altLang="en-US" dirty="0"/>
              <a:t> </a:t>
            </a:r>
            <a:r>
              <a:rPr lang="es-ES" altLang="en-US" dirty="0" err="1"/>
              <a:t>the</a:t>
            </a:r>
            <a:r>
              <a:rPr lang="es-ES" altLang="en-US" dirty="0"/>
              <a:t> </a:t>
            </a:r>
            <a:r>
              <a:rPr lang="es-ES" altLang="en-US" dirty="0" err="1"/>
              <a:t>monitoring</a:t>
            </a:r>
            <a:r>
              <a:rPr lang="es-ES" altLang="en-US" dirty="0"/>
              <a:t> </a:t>
            </a:r>
            <a:r>
              <a:rPr lang="es-ES" altLang="en-US" dirty="0" err="1"/>
              <a:t>system</a:t>
            </a:r>
            <a:r>
              <a:rPr lang="es-ES" altLang="en-US" dirty="0"/>
              <a:t> more </a:t>
            </a:r>
            <a:r>
              <a:rPr lang="es-ES" altLang="en-US" dirty="0" err="1"/>
              <a:t>robust</a:t>
            </a:r>
            <a:r>
              <a:rPr lang="es-ES" altLang="en-US" dirty="0"/>
              <a:t>.</a:t>
            </a:r>
          </a:p>
        </p:txBody>
      </p:sp>
      <p:sp>
        <p:nvSpPr>
          <p:cNvPr id="32772" name="Slide Number Placeholder 2">
            <a:extLst>
              <a:ext uri="{FF2B5EF4-FFF2-40B4-BE49-F238E27FC236}">
                <a16:creationId xmlns:a16="http://schemas.microsoft.com/office/drawing/2014/main" xmlns="" id="{E066F5BB-349D-4E13-9490-03D0AA5A05A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C1EC764-AE69-465D-9171-1FC789FFD0DD}"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20</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072A63-1459-4C48-B220-6768B58C73D3}"/>
              </a:ext>
            </a:extLst>
          </p:cNvPr>
          <p:cNvSpPr>
            <a:spLocks noGrp="1"/>
          </p:cNvSpPr>
          <p:nvPr>
            <p:ph type="title"/>
          </p:nvPr>
        </p:nvSpPr>
        <p:spPr>
          <a:xfrm>
            <a:off x="457200" y="25400"/>
            <a:ext cx="8229600" cy="1143000"/>
          </a:xfrm>
        </p:spPr>
        <p:txBody>
          <a:bodyPr>
            <a:normAutofit fontScale="90000"/>
          </a:bodyPr>
          <a:lstStyle/>
          <a:p>
            <a:pPr eaLnBrk="1" hangingPunct="1">
              <a:defRPr/>
            </a:pPr>
            <a:r>
              <a:rPr lang="en-US" dirty="0"/>
              <a:t>Recommendations 4</a:t>
            </a:r>
            <a:br>
              <a:rPr lang="en-US" dirty="0"/>
            </a:br>
            <a:r>
              <a:rPr lang="en-US" sz="4000" dirty="0"/>
              <a:t>(pp 91-94 , ICRP 139)</a:t>
            </a:r>
            <a:endParaRPr lang="en-US" dirty="0"/>
          </a:p>
        </p:txBody>
      </p:sp>
      <p:sp>
        <p:nvSpPr>
          <p:cNvPr id="33795" name="Content Placeholder 2">
            <a:extLst>
              <a:ext uri="{FF2B5EF4-FFF2-40B4-BE49-F238E27FC236}">
                <a16:creationId xmlns:a16="http://schemas.microsoft.com/office/drawing/2014/main" xmlns="" id="{62D827B0-7897-4D08-8730-95A3E6A10360}"/>
              </a:ext>
            </a:extLst>
          </p:cNvPr>
          <p:cNvSpPr>
            <a:spLocks noGrp="1"/>
          </p:cNvSpPr>
          <p:nvPr>
            <p:ph idx="1"/>
          </p:nvPr>
        </p:nvSpPr>
        <p:spPr>
          <a:xfrm>
            <a:off x="304800" y="1371600"/>
            <a:ext cx="8686800" cy="4724400"/>
          </a:xfrm>
        </p:spPr>
        <p:txBody>
          <a:bodyPr/>
          <a:lstStyle/>
          <a:p>
            <a:pPr eaLnBrk="1" hangingPunct="1"/>
            <a:r>
              <a:rPr lang="es-ES" altLang="en-US" b="1" dirty="0" err="1"/>
              <a:t>Optimisation</a:t>
            </a:r>
            <a:r>
              <a:rPr lang="es-ES" altLang="en-US" b="1" dirty="0"/>
              <a:t> </a:t>
            </a:r>
            <a:r>
              <a:rPr lang="es-ES" altLang="en-US" b="1" dirty="0" err="1"/>
              <a:t>monitoring</a:t>
            </a:r>
            <a:r>
              <a:rPr lang="es-ES" altLang="en-US" b="1" dirty="0"/>
              <a:t> </a:t>
            </a:r>
            <a:r>
              <a:rPr lang="es-ES" altLang="en-US" dirty="0" err="1"/>
              <a:t>evaluates</a:t>
            </a:r>
            <a:r>
              <a:rPr lang="es-ES" altLang="en-US" dirty="0"/>
              <a:t> </a:t>
            </a:r>
            <a:r>
              <a:rPr lang="es-ES" altLang="en-US" dirty="0" err="1"/>
              <a:t>the</a:t>
            </a:r>
            <a:r>
              <a:rPr lang="es-ES" altLang="en-US" dirty="0"/>
              <a:t> </a:t>
            </a:r>
            <a:r>
              <a:rPr lang="es-ES" altLang="en-US" dirty="0" err="1"/>
              <a:t>eﬀect</a:t>
            </a:r>
            <a:r>
              <a:rPr lang="es-ES" altLang="en-US" dirty="0"/>
              <a:t> </a:t>
            </a:r>
            <a:r>
              <a:rPr lang="es-ES" altLang="en-US" dirty="0" err="1"/>
              <a:t>of</a:t>
            </a:r>
            <a:r>
              <a:rPr lang="es-ES" altLang="en-US" dirty="0"/>
              <a:t> </a:t>
            </a:r>
            <a:r>
              <a:rPr lang="es-ES" altLang="en-US" dirty="0" err="1"/>
              <a:t>protective</a:t>
            </a:r>
            <a:r>
              <a:rPr lang="es-ES" altLang="en-US" dirty="0"/>
              <a:t> </a:t>
            </a:r>
            <a:r>
              <a:rPr lang="es-ES" altLang="en-US" dirty="0" err="1"/>
              <a:t>actions</a:t>
            </a:r>
            <a:r>
              <a:rPr lang="es-ES" altLang="en-US" dirty="0"/>
              <a:t> </a:t>
            </a:r>
            <a:r>
              <a:rPr lang="es-ES" altLang="en-US" dirty="0" err="1"/>
              <a:t>to</a:t>
            </a:r>
            <a:r>
              <a:rPr lang="es-ES" altLang="en-US" dirty="0"/>
              <a:t> reduce </a:t>
            </a:r>
            <a:r>
              <a:rPr lang="es-ES" altLang="en-US" dirty="0" err="1"/>
              <a:t>staﬀ</a:t>
            </a:r>
            <a:r>
              <a:rPr lang="es-ES" altLang="en-US" dirty="0"/>
              <a:t> doses </a:t>
            </a:r>
            <a:r>
              <a:rPr lang="es-ES" altLang="en-US" dirty="0" err="1"/>
              <a:t>without</a:t>
            </a:r>
            <a:r>
              <a:rPr lang="es-ES" altLang="en-US" dirty="0"/>
              <a:t> </a:t>
            </a:r>
            <a:r>
              <a:rPr lang="es-ES" altLang="en-US" dirty="0" err="1"/>
              <a:t>impairment</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success</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procedures</a:t>
            </a:r>
            <a:r>
              <a:rPr lang="es-ES" altLang="en-US" dirty="0"/>
              <a:t>. </a:t>
            </a:r>
          </a:p>
          <a:p>
            <a:pPr eaLnBrk="1" hangingPunct="1"/>
            <a:r>
              <a:rPr lang="es-ES" altLang="en-US" dirty="0"/>
              <a:t>Active </a:t>
            </a:r>
            <a:r>
              <a:rPr lang="es-ES" altLang="en-US" dirty="0" err="1"/>
              <a:t>electronic</a:t>
            </a:r>
            <a:r>
              <a:rPr lang="es-ES" altLang="en-US" dirty="0"/>
              <a:t> personal </a:t>
            </a:r>
            <a:r>
              <a:rPr lang="es-ES" altLang="en-US" dirty="0" err="1"/>
              <a:t>dosimeters</a:t>
            </a:r>
            <a:r>
              <a:rPr lang="es-ES" altLang="en-US" dirty="0"/>
              <a:t> (</a:t>
            </a:r>
            <a:r>
              <a:rPr lang="es-ES" altLang="en-US" dirty="0" err="1"/>
              <a:t>APDs</a:t>
            </a:r>
            <a:r>
              <a:rPr lang="es-ES" altLang="en-US" dirty="0"/>
              <a:t>) </a:t>
            </a:r>
            <a:r>
              <a:rPr lang="es-ES" altLang="en-US" dirty="0" err="1"/>
              <a:t>have</a:t>
            </a:r>
            <a:r>
              <a:rPr lang="es-ES" altLang="en-US" dirty="0"/>
              <a:t> </a:t>
            </a:r>
            <a:r>
              <a:rPr lang="es-ES" altLang="en-US" dirty="0" err="1"/>
              <a:t>proven</a:t>
            </a:r>
            <a:r>
              <a:rPr lang="es-ES" altLang="en-US" dirty="0"/>
              <a:t> </a:t>
            </a:r>
            <a:r>
              <a:rPr lang="es-ES" altLang="en-US" dirty="0" err="1"/>
              <a:t>to</a:t>
            </a:r>
            <a:r>
              <a:rPr lang="es-ES" altLang="en-US" dirty="0"/>
              <a:t> be </a:t>
            </a:r>
            <a:r>
              <a:rPr lang="es-ES" altLang="en-US" dirty="0" err="1"/>
              <a:t>useful</a:t>
            </a:r>
            <a:r>
              <a:rPr lang="es-ES" altLang="en-US" dirty="0"/>
              <a:t> </a:t>
            </a:r>
            <a:r>
              <a:rPr lang="es-ES" altLang="en-US" dirty="0" err="1"/>
              <a:t>for</a:t>
            </a:r>
            <a:r>
              <a:rPr lang="es-ES" altLang="en-US" dirty="0"/>
              <a:t> </a:t>
            </a:r>
            <a:r>
              <a:rPr lang="es-ES" altLang="en-US" dirty="0" err="1"/>
              <a:t>optimisation</a:t>
            </a:r>
            <a:r>
              <a:rPr lang="es-ES" altLang="en-US" dirty="0"/>
              <a:t> </a:t>
            </a:r>
            <a:r>
              <a:rPr lang="es-ES" altLang="en-US" dirty="0" err="1"/>
              <a:t>purposes</a:t>
            </a:r>
            <a:r>
              <a:rPr lang="es-ES" altLang="en-US" dirty="0"/>
              <a:t>, </a:t>
            </a:r>
            <a:r>
              <a:rPr lang="es-ES" altLang="en-US" dirty="0" err="1"/>
              <a:t>for</a:t>
            </a:r>
            <a:r>
              <a:rPr lang="es-ES" altLang="en-US" dirty="0"/>
              <a:t> </a:t>
            </a:r>
            <a:r>
              <a:rPr lang="es-ES" altLang="en-US" dirty="0" err="1"/>
              <a:t>studies</a:t>
            </a:r>
            <a:r>
              <a:rPr lang="es-ES" altLang="en-US" dirty="0"/>
              <a:t> </a:t>
            </a:r>
            <a:r>
              <a:rPr lang="es-ES" altLang="en-US" dirty="0" err="1"/>
              <a:t>of</a:t>
            </a:r>
            <a:r>
              <a:rPr lang="es-ES" altLang="en-US" dirty="0"/>
              <a:t> </a:t>
            </a:r>
            <a:r>
              <a:rPr lang="es-ES" altLang="en-US" dirty="0" err="1"/>
              <a:t>radiation</a:t>
            </a:r>
            <a:r>
              <a:rPr lang="es-ES" altLang="en-US" dirty="0"/>
              <a:t> </a:t>
            </a:r>
            <a:r>
              <a:rPr lang="es-ES" altLang="en-US" dirty="0" err="1"/>
              <a:t>exposure</a:t>
            </a:r>
            <a:r>
              <a:rPr lang="es-ES" altLang="en-US" dirty="0"/>
              <a:t> </a:t>
            </a:r>
            <a:r>
              <a:rPr lang="es-ES" altLang="en-US" dirty="0" err="1"/>
              <a:t>by</a:t>
            </a:r>
            <a:r>
              <a:rPr lang="es-ES" altLang="en-US" dirty="0"/>
              <a:t> </a:t>
            </a:r>
            <a:r>
              <a:rPr lang="es-ES" altLang="en-US" dirty="0" err="1"/>
              <a:t>type</a:t>
            </a:r>
            <a:r>
              <a:rPr lang="es-ES" altLang="en-US" dirty="0"/>
              <a:t> </a:t>
            </a:r>
            <a:r>
              <a:rPr lang="es-ES" altLang="en-US" dirty="0" err="1"/>
              <a:t>of</a:t>
            </a:r>
            <a:r>
              <a:rPr lang="es-ES" altLang="en-US" dirty="0"/>
              <a:t> </a:t>
            </a:r>
            <a:r>
              <a:rPr lang="es-ES" altLang="en-US" dirty="0" err="1"/>
              <a:t>procedure</a:t>
            </a:r>
            <a:r>
              <a:rPr lang="es-ES" altLang="en-US" dirty="0"/>
              <a:t> </a:t>
            </a:r>
            <a:r>
              <a:rPr lang="es-ES" altLang="en-US" dirty="0" err="1"/>
              <a:t>or</a:t>
            </a:r>
            <a:r>
              <a:rPr lang="es-ES" altLang="en-US" dirty="0"/>
              <a:t> </a:t>
            </a:r>
            <a:r>
              <a:rPr lang="es-ES" altLang="en-US" dirty="0" err="1"/>
              <a:t>for</a:t>
            </a:r>
            <a:r>
              <a:rPr lang="es-ES" altLang="en-US" dirty="0"/>
              <a:t> </a:t>
            </a:r>
            <a:r>
              <a:rPr lang="es-ES" altLang="en-US" dirty="0" err="1"/>
              <a:t>speciﬁc</a:t>
            </a:r>
            <a:r>
              <a:rPr lang="es-ES" altLang="en-US" dirty="0"/>
              <a:t> </a:t>
            </a:r>
            <a:r>
              <a:rPr lang="es-ES" altLang="en-US" dirty="0" err="1"/>
              <a:t>aspects</a:t>
            </a:r>
            <a:r>
              <a:rPr lang="es-ES" altLang="en-US" dirty="0"/>
              <a:t> </a:t>
            </a:r>
            <a:r>
              <a:rPr lang="es-ES" altLang="en-US" dirty="0" err="1"/>
              <a:t>of</a:t>
            </a:r>
            <a:r>
              <a:rPr lang="es-ES" altLang="en-US" dirty="0"/>
              <a:t> a </a:t>
            </a:r>
            <a:r>
              <a:rPr lang="es-ES" altLang="en-US" dirty="0" err="1"/>
              <a:t>procedure</a:t>
            </a:r>
            <a:r>
              <a:rPr lang="es-ES" altLang="en-US" dirty="0"/>
              <a:t>, and </a:t>
            </a:r>
            <a:r>
              <a:rPr lang="es-ES" altLang="en-US" dirty="0" err="1"/>
              <a:t>for</a:t>
            </a:r>
            <a:r>
              <a:rPr lang="es-ES" altLang="en-US" dirty="0"/>
              <a:t> </a:t>
            </a:r>
            <a:r>
              <a:rPr lang="es-ES" altLang="en-US" dirty="0" err="1"/>
              <a:t>educational</a:t>
            </a:r>
            <a:r>
              <a:rPr lang="es-ES" altLang="en-US" dirty="0"/>
              <a:t> </a:t>
            </a:r>
            <a:r>
              <a:rPr lang="es-ES" altLang="en-US" dirty="0" err="1"/>
              <a:t>purposes</a:t>
            </a:r>
            <a:r>
              <a:rPr lang="es-ES" altLang="en-US" dirty="0"/>
              <a:t>. </a:t>
            </a:r>
          </a:p>
          <a:p>
            <a:pPr eaLnBrk="1" hangingPunct="1"/>
            <a:r>
              <a:rPr lang="es-ES" altLang="en-US" dirty="0" err="1"/>
              <a:t>T</a:t>
            </a:r>
            <a:r>
              <a:rPr lang="es-ES" altLang="en-US" dirty="0" err="1" smtClean="0"/>
              <a:t>ype</a:t>
            </a:r>
            <a:r>
              <a:rPr lang="es-ES" altLang="en-US" dirty="0" smtClean="0"/>
              <a:t>-test </a:t>
            </a:r>
            <a:r>
              <a:rPr lang="es-ES" altLang="en-US" dirty="0" err="1"/>
              <a:t>procedures</a:t>
            </a:r>
            <a:r>
              <a:rPr lang="es-ES" altLang="en-US" dirty="0"/>
              <a:t> and </a:t>
            </a:r>
            <a:r>
              <a:rPr lang="es-ES" altLang="en-US" dirty="0" err="1"/>
              <a:t>calibration</a:t>
            </a:r>
            <a:r>
              <a:rPr lang="es-ES" altLang="en-US" dirty="0"/>
              <a:t> of </a:t>
            </a:r>
            <a:r>
              <a:rPr lang="es-ES" altLang="en-US" dirty="0" err="1"/>
              <a:t>APDs</a:t>
            </a:r>
            <a:r>
              <a:rPr lang="es-ES" altLang="en-US" dirty="0"/>
              <a:t> and </a:t>
            </a:r>
            <a:r>
              <a:rPr lang="es-ES" altLang="en-US" dirty="0" err="1"/>
              <a:t>area</a:t>
            </a:r>
            <a:r>
              <a:rPr lang="es-ES" altLang="en-US" dirty="0"/>
              <a:t> </a:t>
            </a:r>
            <a:r>
              <a:rPr lang="es-ES" altLang="en-US" dirty="0" err="1"/>
              <a:t>monitors</a:t>
            </a:r>
            <a:r>
              <a:rPr lang="es-ES" altLang="en-US" dirty="0"/>
              <a:t> </a:t>
            </a:r>
            <a:r>
              <a:rPr lang="es-ES" altLang="en-US" dirty="0" err="1"/>
              <a:t>should</a:t>
            </a:r>
            <a:r>
              <a:rPr lang="es-ES" altLang="en-US" dirty="0"/>
              <a:t> </a:t>
            </a:r>
            <a:r>
              <a:rPr lang="es-ES" altLang="en-US" dirty="0" err="1"/>
              <a:t>include</a:t>
            </a:r>
            <a:r>
              <a:rPr lang="es-ES" altLang="en-US" dirty="0"/>
              <a:t> </a:t>
            </a:r>
            <a:r>
              <a:rPr lang="es-ES" altLang="en-US" dirty="0" err="1"/>
              <a:t>radiation</a:t>
            </a:r>
            <a:r>
              <a:rPr lang="es-ES" altLang="en-US" dirty="0"/>
              <a:t> </a:t>
            </a:r>
            <a:r>
              <a:rPr lang="es-ES" altLang="en-US" dirty="0" err="1"/>
              <a:t>ﬁelds</a:t>
            </a:r>
            <a:r>
              <a:rPr lang="es-ES" altLang="en-US" dirty="0"/>
              <a:t> </a:t>
            </a:r>
            <a:r>
              <a:rPr lang="es-ES" altLang="en-US" dirty="0" err="1"/>
              <a:t>representative</a:t>
            </a:r>
            <a:r>
              <a:rPr lang="es-ES" altLang="en-US" dirty="0"/>
              <a:t> of </a:t>
            </a:r>
            <a:r>
              <a:rPr lang="es-ES" altLang="en-US" dirty="0" err="1"/>
              <a:t>those</a:t>
            </a:r>
            <a:r>
              <a:rPr lang="es-ES" altLang="en-US" dirty="0"/>
              <a:t> </a:t>
            </a:r>
            <a:r>
              <a:rPr lang="es-ES" altLang="en-US" dirty="0" err="1"/>
              <a:t>encountered</a:t>
            </a:r>
            <a:r>
              <a:rPr lang="es-ES" altLang="en-US" dirty="0"/>
              <a:t> in </a:t>
            </a:r>
            <a:r>
              <a:rPr lang="es-ES" altLang="en-US" dirty="0" err="1"/>
              <a:t>interventional</a:t>
            </a:r>
            <a:r>
              <a:rPr lang="es-ES" altLang="en-US" dirty="0"/>
              <a:t> </a:t>
            </a:r>
            <a:r>
              <a:rPr lang="es-ES" altLang="en-US" dirty="0" err="1"/>
              <a:t>procedures</a:t>
            </a:r>
            <a:r>
              <a:rPr lang="es-ES" altLang="en-US" dirty="0"/>
              <a:t>, </a:t>
            </a:r>
            <a:r>
              <a:rPr lang="es-ES" altLang="en-US" dirty="0" err="1"/>
              <a:t>including</a:t>
            </a:r>
            <a:r>
              <a:rPr lang="es-ES" altLang="en-US" dirty="0"/>
              <a:t> </a:t>
            </a:r>
            <a:r>
              <a:rPr lang="es-ES" altLang="en-US" dirty="0" err="1"/>
              <a:t>tests</a:t>
            </a:r>
            <a:r>
              <a:rPr lang="es-ES" altLang="en-US" dirty="0"/>
              <a:t> in </a:t>
            </a:r>
            <a:r>
              <a:rPr lang="es-ES" altLang="en-US" dirty="0" err="1"/>
              <a:t>pulsed</a:t>
            </a:r>
            <a:r>
              <a:rPr lang="es-ES" altLang="en-US" dirty="0"/>
              <a:t> </a:t>
            </a:r>
            <a:r>
              <a:rPr lang="es-ES" altLang="en-US" dirty="0" err="1"/>
              <a:t>mode</a:t>
            </a:r>
            <a:r>
              <a:rPr lang="es-ES" altLang="en-US" dirty="0"/>
              <a:t> </a:t>
            </a:r>
            <a:r>
              <a:rPr lang="es-ES" altLang="en-US" dirty="0" err="1"/>
              <a:t>with</a:t>
            </a:r>
            <a:r>
              <a:rPr lang="es-ES" altLang="en-US" dirty="0"/>
              <a:t> </a:t>
            </a:r>
            <a:r>
              <a:rPr lang="es-ES" altLang="en-US" dirty="0" err="1"/>
              <a:t>high</a:t>
            </a:r>
            <a:r>
              <a:rPr lang="es-ES" altLang="en-US" dirty="0"/>
              <a:t> </a:t>
            </a:r>
            <a:r>
              <a:rPr lang="es-ES" altLang="en-US" dirty="0" err="1"/>
              <a:t>dose</a:t>
            </a:r>
            <a:r>
              <a:rPr lang="es-ES" altLang="en-US" dirty="0"/>
              <a:t> </a:t>
            </a:r>
            <a:r>
              <a:rPr lang="es-ES" altLang="en-US" dirty="0" err="1"/>
              <a:t>rates</a:t>
            </a:r>
            <a:r>
              <a:rPr lang="es-ES" altLang="en-US" dirty="0"/>
              <a:t>.</a:t>
            </a:r>
          </a:p>
        </p:txBody>
      </p:sp>
      <p:sp>
        <p:nvSpPr>
          <p:cNvPr id="33796" name="Slide Number Placeholder 2">
            <a:extLst>
              <a:ext uri="{FF2B5EF4-FFF2-40B4-BE49-F238E27FC236}">
                <a16:creationId xmlns:a16="http://schemas.microsoft.com/office/drawing/2014/main" xmlns="" id="{75709E94-658F-411A-AD4A-EAA873038AA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E96005A7-1581-45EA-BC88-426A8AC39C59}"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21</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73293-8D25-4CEF-87D4-CBEF4E036993}"/>
              </a:ext>
            </a:extLst>
          </p:cNvPr>
          <p:cNvSpPr>
            <a:spLocks noGrp="1"/>
          </p:cNvSpPr>
          <p:nvPr>
            <p:ph type="title"/>
          </p:nvPr>
        </p:nvSpPr>
        <p:spPr/>
        <p:txBody>
          <a:bodyPr>
            <a:normAutofit fontScale="90000"/>
          </a:bodyPr>
          <a:lstStyle/>
          <a:p>
            <a:pPr eaLnBrk="1" hangingPunct="1">
              <a:defRPr/>
            </a:pPr>
            <a:r>
              <a:rPr lang="en-US" dirty="0"/>
              <a:t>Recommendations 5</a:t>
            </a:r>
            <a:br>
              <a:rPr lang="en-US" dirty="0"/>
            </a:br>
            <a:r>
              <a:rPr lang="en-US" sz="4000" dirty="0"/>
              <a:t>(pp 91-94 , ICRP 139)</a:t>
            </a:r>
            <a:endParaRPr lang="en-US" dirty="0"/>
          </a:p>
        </p:txBody>
      </p:sp>
      <p:sp>
        <p:nvSpPr>
          <p:cNvPr id="34819" name="Content Placeholder 2">
            <a:extLst>
              <a:ext uri="{FF2B5EF4-FFF2-40B4-BE49-F238E27FC236}">
                <a16:creationId xmlns:a16="http://schemas.microsoft.com/office/drawing/2014/main" xmlns="" id="{11F0729E-714C-42E8-B8EA-16AB47790070}"/>
              </a:ext>
            </a:extLst>
          </p:cNvPr>
          <p:cNvSpPr>
            <a:spLocks noGrp="1"/>
          </p:cNvSpPr>
          <p:nvPr>
            <p:ph idx="1"/>
          </p:nvPr>
        </p:nvSpPr>
        <p:spPr>
          <a:xfrm>
            <a:off x="457200" y="1600200"/>
            <a:ext cx="8458200" cy="4724400"/>
          </a:xfrm>
        </p:spPr>
        <p:txBody>
          <a:bodyPr/>
          <a:lstStyle/>
          <a:p>
            <a:pPr eaLnBrk="1" hangingPunct="1"/>
            <a:r>
              <a:rPr lang="es-ES" altLang="en-US" dirty="0" err="1"/>
              <a:t>For</a:t>
            </a:r>
            <a:r>
              <a:rPr lang="es-ES" altLang="en-US" dirty="0"/>
              <a:t> </a:t>
            </a:r>
            <a:r>
              <a:rPr lang="es-ES" altLang="en-US" dirty="0" err="1"/>
              <a:t>managing</a:t>
            </a:r>
            <a:r>
              <a:rPr lang="es-ES" altLang="en-US" dirty="0"/>
              <a:t> </a:t>
            </a:r>
            <a:r>
              <a:rPr lang="es-ES" altLang="en-US" dirty="0" err="1"/>
              <a:t>optimisation</a:t>
            </a:r>
            <a:r>
              <a:rPr lang="es-ES" altLang="en-US" dirty="0"/>
              <a:t> </a:t>
            </a:r>
            <a:r>
              <a:rPr lang="es-ES" altLang="en-US" dirty="0" err="1"/>
              <a:t>of</a:t>
            </a:r>
            <a:r>
              <a:rPr lang="es-ES" altLang="en-US" dirty="0"/>
              <a:t> </a:t>
            </a:r>
            <a:r>
              <a:rPr lang="es-ES" altLang="en-US" dirty="0" err="1"/>
              <a:t>protection</a:t>
            </a:r>
            <a:r>
              <a:rPr lang="es-ES" altLang="en-US" dirty="0"/>
              <a:t>, </a:t>
            </a:r>
            <a:r>
              <a:rPr lang="es-ES" altLang="en-US" dirty="0" err="1"/>
              <a:t>investigation</a:t>
            </a:r>
            <a:r>
              <a:rPr lang="es-ES" altLang="en-US" dirty="0"/>
              <a:t> </a:t>
            </a:r>
            <a:r>
              <a:rPr lang="es-ES" altLang="en-US" dirty="0" err="1"/>
              <a:t>levels</a:t>
            </a:r>
            <a:r>
              <a:rPr lang="es-ES" altLang="en-US" dirty="0"/>
              <a:t> are </a:t>
            </a:r>
            <a:r>
              <a:rPr lang="es-ES" altLang="en-US" dirty="0" err="1"/>
              <a:t>required</a:t>
            </a:r>
            <a:r>
              <a:rPr lang="es-ES" altLang="en-US" dirty="0"/>
              <a:t> </a:t>
            </a:r>
            <a:r>
              <a:rPr lang="es-ES" altLang="en-US" dirty="0" err="1"/>
              <a:t>to</a:t>
            </a:r>
            <a:r>
              <a:rPr lang="es-ES" altLang="en-US" dirty="0"/>
              <a:t> </a:t>
            </a:r>
            <a:r>
              <a:rPr lang="es-ES" altLang="en-US" dirty="0" err="1"/>
              <a:t>provide</a:t>
            </a:r>
            <a:r>
              <a:rPr lang="es-ES" altLang="en-US" dirty="0"/>
              <a:t> </a:t>
            </a:r>
            <a:r>
              <a:rPr lang="es-ES" altLang="en-US" dirty="0" err="1"/>
              <a:t>an</a:t>
            </a:r>
            <a:r>
              <a:rPr lang="es-ES" altLang="en-US" dirty="0"/>
              <a:t> </a:t>
            </a:r>
            <a:r>
              <a:rPr lang="es-ES" altLang="en-US" dirty="0" err="1"/>
              <a:t>alert</a:t>
            </a:r>
            <a:r>
              <a:rPr lang="es-ES" altLang="en-US" dirty="0"/>
              <a:t> </a:t>
            </a:r>
            <a:r>
              <a:rPr lang="es-ES" altLang="en-US" dirty="0" err="1"/>
              <a:t>when</a:t>
            </a:r>
            <a:r>
              <a:rPr lang="es-ES" altLang="en-US" dirty="0"/>
              <a:t> </a:t>
            </a:r>
            <a:r>
              <a:rPr lang="es-ES" altLang="en-US" dirty="0" err="1"/>
              <a:t>radiation</a:t>
            </a:r>
            <a:r>
              <a:rPr lang="es-ES" altLang="en-US" dirty="0"/>
              <a:t> </a:t>
            </a:r>
            <a:r>
              <a:rPr lang="es-ES" altLang="en-US" dirty="0" err="1"/>
              <a:t>exposure</a:t>
            </a:r>
            <a:r>
              <a:rPr lang="es-ES" altLang="en-US" dirty="0"/>
              <a:t> </a:t>
            </a:r>
            <a:r>
              <a:rPr lang="es-ES" altLang="en-US" dirty="0" err="1"/>
              <a:t>is</a:t>
            </a:r>
            <a:r>
              <a:rPr lang="es-ES" altLang="en-US" dirty="0"/>
              <a:t> </a:t>
            </a:r>
            <a:r>
              <a:rPr lang="es-ES" altLang="en-US" dirty="0" err="1"/>
              <a:t>higher</a:t>
            </a:r>
            <a:r>
              <a:rPr lang="es-ES" altLang="en-US" dirty="0"/>
              <a:t> </a:t>
            </a:r>
            <a:r>
              <a:rPr lang="es-ES" altLang="en-US" dirty="0" err="1"/>
              <a:t>than</a:t>
            </a:r>
            <a:r>
              <a:rPr lang="es-ES" altLang="en-US" dirty="0"/>
              <a:t> normal, and a </a:t>
            </a:r>
            <a:r>
              <a:rPr lang="es-ES" altLang="en-US" dirty="0" err="1"/>
              <a:t>review</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working</a:t>
            </a:r>
            <a:r>
              <a:rPr lang="es-ES" altLang="en-US" dirty="0"/>
              <a:t> </a:t>
            </a:r>
            <a:r>
              <a:rPr lang="es-ES" altLang="en-US" dirty="0" err="1"/>
              <a:t>conditions</a:t>
            </a:r>
            <a:r>
              <a:rPr lang="es-ES" altLang="en-US" dirty="0"/>
              <a:t> </a:t>
            </a:r>
            <a:r>
              <a:rPr lang="es-ES" altLang="en-US" dirty="0" err="1"/>
              <a:t>is</a:t>
            </a:r>
            <a:r>
              <a:rPr lang="es-ES" altLang="en-US" dirty="0"/>
              <a:t> </a:t>
            </a:r>
            <a:r>
              <a:rPr lang="es-ES" altLang="en-US" dirty="0" err="1"/>
              <a:t>needed</a:t>
            </a:r>
            <a:r>
              <a:rPr lang="es-ES" altLang="en-US" dirty="0"/>
              <a:t>. </a:t>
            </a:r>
          </a:p>
          <a:p>
            <a:pPr eaLnBrk="1" hangingPunct="1"/>
            <a:r>
              <a:rPr lang="es-ES" altLang="en-US" dirty="0"/>
              <a:t>In </a:t>
            </a:r>
            <a:r>
              <a:rPr lang="es-ES" altLang="en-US" dirty="0" err="1"/>
              <a:t>addition</a:t>
            </a:r>
            <a:r>
              <a:rPr lang="es-ES" altLang="en-US" dirty="0"/>
              <a:t>, a </a:t>
            </a:r>
            <a:r>
              <a:rPr lang="es-ES" altLang="en-US" dirty="0" err="1"/>
              <a:t>low-dose</a:t>
            </a:r>
            <a:r>
              <a:rPr lang="es-ES" altLang="en-US" dirty="0"/>
              <a:t> </a:t>
            </a:r>
            <a:r>
              <a:rPr lang="es-ES" altLang="en-US" dirty="0" err="1"/>
              <a:t>investigation</a:t>
            </a:r>
            <a:r>
              <a:rPr lang="es-ES" altLang="en-US" dirty="0"/>
              <a:t> </a:t>
            </a:r>
            <a:r>
              <a:rPr lang="es-ES" altLang="en-US" dirty="0" err="1"/>
              <a:t>level</a:t>
            </a:r>
            <a:r>
              <a:rPr lang="es-ES" altLang="en-US" dirty="0"/>
              <a:t> </a:t>
            </a:r>
            <a:r>
              <a:rPr lang="es-ES" altLang="en-US" dirty="0" err="1"/>
              <a:t>for</a:t>
            </a:r>
            <a:r>
              <a:rPr lang="es-ES" altLang="en-US" dirty="0"/>
              <a:t> </a:t>
            </a:r>
            <a:r>
              <a:rPr lang="es-ES" altLang="en-US" dirty="0" err="1"/>
              <a:t>the</a:t>
            </a:r>
            <a:r>
              <a:rPr lang="es-ES" altLang="en-US" dirty="0"/>
              <a:t> </a:t>
            </a:r>
            <a:r>
              <a:rPr lang="es-ES" altLang="en-US" dirty="0" err="1"/>
              <a:t>reading</a:t>
            </a:r>
            <a:r>
              <a:rPr lang="es-ES" altLang="en-US" dirty="0"/>
              <a:t> </a:t>
            </a:r>
            <a:r>
              <a:rPr lang="es-ES" altLang="en-US" dirty="0" err="1"/>
              <a:t>of</a:t>
            </a:r>
            <a:r>
              <a:rPr lang="es-ES" altLang="en-US" dirty="0"/>
              <a:t> </a:t>
            </a:r>
            <a:r>
              <a:rPr lang="es-ES" altLang="en-US" dirty="0" err="1"/>
              <a:t>over-apron</a:t>
            </a:r>
            <a:r>
              <a:rPr lang="es-ES" altLang="en-US" dirty="0"/>
              <a:t> and </a:t>
            </a:r>
            <a:r>
              <a:rPr lang="es-ES" altLang="en-US" dirty="0" err="1"/>
              <a:t>hand</a:t>
            </a:r>
            <a:r>
              <a:rPr lang="es-ES" altLang="en-US" dirty="0"/>
              <a:t> </a:t>
            </a:r>
            <a:r>
              <a:rPr lang="es-ES" altLang="en-US" dirty="0" err="1"/>
              <a:t>dosimeters</a:t>
            </a:r>
            <a:r>
              <a:rPr lang="es-ES" altLang="en-US" dirty="0"/>
              <a:t> can </a:t>
            </a:r>
            <a:r>
              <a:rPr lang="es-ES" altLang="en-US" dirty="0" err="1"/>
              <a:t>also</a:t>
            </a:r>
            <a:r>
              <a:rPr lang="es-ES" altLang="en-US" dirty="0"/>
              <a:t> be </a:t>
            </a:r>
            <a:r>
              <a:rPr lang="es-ES" altLang="en-US" dirty="0" err="1"/>
              <a:t>used</a:t>
            </a:r>
            <a:r>
              <a:rPr lang="es-ES" altLang="en-US" dirty="0"/>
              <a:t> </a:t>
            </a:r>
            <a:r>
              <a:rPr lang="es-ES" altLang="en-US" dirty="0" err="1"/>
              <a:t>to</a:t>
            </a:r>
            <a:r>
              <a:rPr lang="es-ES" altLang="en-US" dirty="0"/>
              <a:t> </a:t>
            </a:r>
            <a:r>
              <a:rPr lang="es-ES" altLang="en-US" dirty="0" err="1"/>
              <a:t>trigger</a:t>
            </a:r>
            <a:r>
              <a:rPr lang="es-ES" altLang="en-US" dirty="0"/>
              <a:t> a </a:t>
            </a:r>
            <a:r>
              <a:rPr lang="es-ES" altLang="en-US" dirty="0" err="1"/>
              <a:t>review</a:t>
            </a:r>
            <a:r>
              <a:rPr lang="es-ES" altLang="en-US" dirty="0"/>
              <a:t> </a:t>
            </a:r>
            <a:r>
              <a:rPr lang="es-ES" altLang="en-US" dirty="0" err="1"/>
              <a:t>of</a:t>
            </a:r>
            <a:r>
              <a:rPr lang="es-ES" altLang="en-US" dirty="0"/>
              <a:t> </a:t>
            </a:r>
            <a:r>
              <a:rPr lang="es-ES" altLang="en-US" dirty="0" err="1"/>
              <a:t>whether</a:t>
            </a:r>
            <a:r>
              <a:rPr lang="es-ES" altLang="en-US" dirty="0"/>
              <a:t> </a:t>
            </a:r>
            <a:r>
              <a:rPr lang="es-ES" altLang="en-US" dirty="0" err="1"/>
              <a:t>dosimeters</a:t>
            </a:r>
            <a:r>
              <a:rPr lang="es-ES" altLang="en-US" dirty="0"/>
              <a:t> are </a:t>
            </a:r>
            <a:r>
              <a:rPr lang="es-ES" altLang="en-US" dirty="0" err="1"/>
              <a:t>worn</a:t>
            </a:r>
            <a:r>
              <a:rPr lang="es-ES" altLang="en-US" dirty="0"/>
              <a:t> </a:t>
            </a:r>
            <a:r>
              <a:rPr lang="es-ES" altLang="en-US" dirty="0" err="1"/>
              <a:t>consistently</a:t>
            </a:r>
            <a:r>
              <a:rPr lang="es-ES" altLang="en-US" dirty="0"/>
              <a:t> and </a:t>
            </a:r>
            <a:r>
              <a:rPr lang="es-ES" altLang="en-US" dirty="0" err="1"/>
              <a:t>properly</a:t>
            </a:r>
            <a:r>
              <a:rPr lang="es-ES" altLang="en-US" dirty="0"/>
              <a:t> </a:t>
            </a:r>
            <a:r>
              <a:rPr lang="es-ES" altLang="en-US" dirty="0" err="1"/>
              <a:t>when</a:t>
            </a:r>
            <a:r>
              <a:rPr lang="es-ES" altLang="en-US" dirty="0"/>
              <a:t> </a:t>
            </a:r>
            <a:r>
              <a:rPr lang="es-ES" altLang="en-US" dirty="0" err="1"/>
              <a:t>the</a:t>
            </a:r>
            <a:r>
              <a:rPr lang="es-ES" altLang="en-US" dirty="0"/>
              <a:t> </a:t>
            </a:r>
            <a:r>
              <a:rPr lang="es-ES" altLang="en-US" dirty="0" err="1"/>
              <a:t>readings</a:t>
            </a:r>
            <a:r>
              <a:rPr lang="es-ES" altLang="en-US" dirty="0"/>
              <a:t> </a:t>
            </a:r>
            <a:r>
              <a:rPr lang="es-ES" altLang="en-US" dirty="0" err="1"/>
              <a:t>of</a:t>
            </a:r>
            <a:r>
              <a:rPr lang="es-ES" altLang="en-US" dirty="0"/>
              <a:t> </a:t>
            </a:r>
            <a:r>
              <a:rPr lang="es-ES" altLang="en-US" dirty="0" err="1"/>
              <a:t>these</a:t>
            </a:r>
            <a:r>
              <a:rPr lang="es-ES" altLang="en-US" dirty="0"/>
              <a:t> </a:t>
            </a:r>
            <a:r>
              <a:rPr lang="es-ES" altLang="en-US" dirty="0" err="1"/>
              <a:t>dosimeters</a:t>
            </a:r>
            <a:r>
              <a:rPr lang="es-ES" altLang="en-US" dirty="0"/>
              <a:t> are </a:t>
            </a:r>
            <a:r>
              <a:rPr lang="es-ES" altLang="en-US" dirty="0" err="1"/>
              <a:t>lower</a:t>
            </a:r>
            <a:r>
              <a:rPr lang="es-ES" altLang="en-US" dirty="0"/>
              <a:t> </a:t>
            </a:r>
            <a:r>
              <a:rPr lang="es-ES" altLang="en-US" dirty="0" err="1"/>
              <a:t>than</a:t>
            </a:r>
            <a:r>
              <a:rPr lang="es-ES" altLang="en-US" dirty="0"/>
              <a:t> </a:t>
            </a:r>
            <a:r>
              <a:rPr lang="es-ES" altLang="en-US" dirty="0" err="1"/>
              <a:t>expected</a:t>
            </a:r>
            <a:r>
              <a:rPr lang="es-ES" altLang="en-US" dirty="0"/>
              <a:t>. </a:t>
            </a:r>
          </a:p>
        </p:txBody>
      </p:sp>
      <p:sp>
        <p:nvSpPr>
          <p:cNvPr id="34820" name="Slide Number Placeholder 2">
            <a:extLst>
              <a:ext uri="{FF2B5EF4-FFF2-40B4-BE49-F238E27FC236}">
                <a16:creationId xmlns:a16="http://schemas.microsoft.com/office/drawing/2014/main" xmlns="" id="{66A352CD-CF83-4AA7-A84D-734A2CD9E0D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FF3FDBB-76DA-43A0-93BF-04AEB543FF19}"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22</a:t>
            </a:fld>
            <a:endParaRPr lang="en-US" altLang="en-US" sz="1200">
              <a:solidFill>
                <a:srgbClr val="045C75"/>
              </a:solidFill>
              <a:ea typeface="ＭＳ Ｐゴシック" panose="020B0600070205080204" pitchFamily="34" charset="-128"/>
            </a:endParaRPr>
          </a:p>
        </p:txBody>
      </p:sp>
    </p:spTree>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EFC796-BB88-465A-81AE-1F2AB7B7858F}"/>
              </a:ext>
            </a:extLst>
          </p:cNvPr>
          <p:cNvSpPr>
            <a:spLocks noGrp="1"/>
          </p:cNvSpPr>
          <p:nvPr>
            <p:ph type="title"/>
          </p:nvPr>
        </p:nvSpPr>
        <p:spPr/>
        <p:txBody>
          <a:bodyPr>
            <a:normAutofit fontScale="90000"/>
          </a:bodyPr>
          <a:lstStyle/>
          <a:p>
            <a:pPr eaLnBrk="1" hangingPunct="1">
              <a:defRPr/>
            </a:pPr>
            <a:r>
              <a:rPr lang="en-US" dirty="0"/>
              <a:t>Recommendations 6 </a:t>
            </a:r>
            <a:br>
              <a:rPr lang="en-US" dirty="0"/>
            </a:br>
            <a:r>
              <a:rPr lang="en-US" sz="4000" dirty="0"/>
              <a:t>(pp 91-94 , ICRP 139)</a:t>
            </a:r>
            <a:endParaRPr lang="en-US" dirty="0"/>
          </a:p>
        </p:txBody>
      </p:sp>
      <p:sp>
        <p:nvSpPr>
          <p:cNvPr id="35843" name="Content Placeholder 2">
            <a:extLst>
              <a:ext uri="{FF2B5EF4-FFF2-40B4-BE49-F238E27FC236}">
                <a16:creationId xmlns:a16="http://schemas.microsoft.com/office/drawing/2014/main" xmlns="" id="{7C2C80FD-2D29-4EB8-9ACA-90625B720484}"/>
              </a:ext>
            </a:extLst>
          </p:cNvPr>
          <p:cNvSpPr>
            <a:spLocks noGrp="1"/>
          </p:cNvSpPr>
          <p:nvPr>
            <p:ph idx="1"/>
          </p:nvPr>
        </p:nvSpPr>
        <p:spPr>
          <a:xfrm>
            <a:off x="381000" y="2057400"/>
            <a:ext cx="8458200" cy="3962400"/>
          </a:xfrm>
        </p:spPr>
        <p:txBody>
          <a:bodyPr/>
          <a:lstStyle/>
          <a:p>
            <a:pPr eaLnBrk="1" hangingPunct="1"/>
            <a:r>
              <a:rPr lang="es-ES" altLang="en-US" dirty="0" err="1"/>
              <a:t>Wrist</a:t>
            </a:r>
            <a:r>
              <a:rPr lang="es-ES" altLang="en-US" dirty="0"/>
              <a:t> </a:t>
            </a:r>
            <a:r>
              <a:rPr lang="es-ES" altLang="en-US" dirty="0" err="1"/>
              <a:t>dosimeters</a:t>
            </a:r>
            <a:r>
              <a:rPr lang="es-ES" altLang="en-US" dirty="0"/>
              <a:t> </a:t>
            </a:r>
            <a:r>
              <a:rPr lang="es-ES" altLang="en-US" dirty="0" err="1"/>
              <a:t>may</a:t>
            </a:r>
            <a:r>
              <a:rPr lang="es-ES" altLang="en-US" dirty="0"/>
              <a:t> </a:t>
            </a:r>
            <a:r>
              <a:rPr lang="es-ES" altLang="en-US" dirty="0" err="1"/>
              <a:t>not</a:t>
            </a:r>
            <a:r>
              <a:rPr lang="es-ES" altLang="en-US" dirty="0"/>
              <a:t> be </a:t>
            </a:r>
            <a:r>
              <a:rPr lang="es-ES" altLang="en-US" dirty="0" err="1"/>
              <a:t>able</a:t>
            </a:r>
            <a:r>
              <a:rPr lang="es-ES" altLang="en-US" dirty="0"/>
              <a:t> </a:t>
            </a:r>
            <a:r>
              <a:rPr lang="es-ES" altLang="en-US" dirty="0" err="1"/>
              <a:t>to</a:t>
            </a:r>
            <a:r>
              <a:rPr lang="es-ES" altLang="en-US" dirty="0"/>
              <a:t> </a:t>
            </a:r>
            <a:r>
              <a:rPr lang="es-ES" altLang="en-US" dirty="0" err="1"/>
              <a:t>reﬂect</a:t>
            </a:r>
            <a:r>
              <a:rPr lang="es-ES" altLang="en-US" dirty="0"/>
              <a:t> actual </a:t>
            </a:r>
            <a:r>
              <a:rPr lang="es-ES" altLang="en-US" dirty="0" err="1"/>
              <a:t>ﬁnger</a:t>
            </a:r>
            <a:r>
              <a:rPr lang="es-ES" altLang="en-US" dirty="0"/>
              <a:t> doses, </a:t>
            </a:r>
            <a:r>
              <a:rPr lang="es-ES" altLang="en-US" dirty="0" err="1"/>
              <a:t>if</a:t>
            </a:r>
            <a:r>
              <a:rPr lang="es-ES" altLang="en-US" dirty="0"/>
              <a:t> </a:t>
            </a:r>
            <a:r>
              <a:rPr lang="es-ES" altLang="en-US" dirty="0" err="1"/>
              <a:t>parts</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hands</a:t>
            </a:r>
            <a:r>
              <a:rPr lang="es-ES" altLang="en-US" dirty="0"/>
              <a:t> are </a:t>
            </a:r>
            <a:r>
              <a:rPr lang="es-ES" altLang="en-US" dirty="0" err="1"/>
              <a:t>very</a:t>
            </a:r>
            <a:r>
              <a:rPr lang="es-ES" altLang="en-US" dirty="0"/>
              <a:t> </a:t>
            </a:r>
            <a:r>
              <a:rPr lang="es-ES" altLang="en-US" dirty="0" err="1"/>
              <a:t>close</a:t>
            </a:r>
            <a:r>
              <a:rPr lang="es-ES" altLang="en-US" dirty="0"/>
              <a:t> </a:t>
            </a:r>
            <a:r>
              <a:rPr lang="es-ES" altLang="en-US" dirty="0" err="1"/>
              <a:t>to</a:t>
            </a:r>
            <a:r>
              <a:rPr lang="es-ES" altLang="en-US" dirty="0"/>
              <a:t> </a:t>
            </a:r>
            <a:r>
              <a:rPr lang="es-ES" altLang="en-US" dirty="0" err="1"/>
              <a:t>or</a:t>
            </a:r>
            <a:r>
              <a:rPr lang="es-ES" altLang="en-US" dirty="0"/>
              <a:t> </a:t>
            </a:r>
            <a:r>
              <a:rPr lang="es-ES" altLang="en-US" dirty="0" err="1"/>
              <a:t>even</a:t>
            </a:r>
            <a:r>
              <a:rPr lang="es-ES" altLang="en-US" dirty="0"/>
              <a:t> </a:t>
            </a:r>
            <a:r>
              <a:rPr lang="es-ES" altLang="en-US" dirty="0" err="1"/>
              <a:t>introduced</a:t>
            </a:r>
            <a:r>
              <a:rPr lang="es-ES" altLang="en-US" dirty="0"/>
              <a:t> </a:t>
            </a:r>
            <a:r>
              <a:rPr lang="es-ES" altLang="en-US" dirty="0" err="1"/>
              <a:t>into</a:t>
            </a:r>
            <a:r>
              <a:rPr lang="es-ES" altLang="en-US" dirty="0"/>
              <a:t> </a:t>
            </a:r>
            <a:r>
              <a:rPr lang="es-ES" altLang="en-US" dirty="0" err="1"/>
              <a:t>the</a:t>
            </a:r>
            <a:r>
              <a:rPr lang="es-ES" altLang="en-US" dirty="0"/>
              <a:t> </a:t>
            </a:r>
            <a:r>
              <a:rPr lang="es-ES" altLang="en-US" dirty="0" err="1"/>
              <a:t>direct</a:t>
            </a:r>
            <a:r>
              <a:rPr lang="es-ES" altLang="en-US" dirty="0"/>
              <a:t> x-</a:t>
            </a:r>
            <a:r>
              <a:rPr lang="es-ES" altLang="en-US" dirty="0" err="1"/>
              <a:t>ray</a:t>
            </a:r>
            <a:r>
              <a:rPr lang="es-ES" altLang="en-US" dirty="0"/>
              <a:t> </a:t>
            </a:r>
            <a:r>
              <a:rPr lang="es-ES" altLang="en-US" dirty="0" err="1"/>
              <a:t>beam</a:t>
            </a:r>
            <a:r>
              <a:rPr lang="es-ES" altLang="en-US" dirty="0"/>
              <a:t>. </a:t>
            </a:r>
          </a:p>
          <a:p>
            <a:pPr eaLnBrk="1" hangingPunct="1"/>
            <a:r>
              <a:rPr lang="es-ES" altLang="en-US" dirty="0" err="1"/>
              <a:t>Consideration</a:t>
            </a:r>
            <a:r>
              <a:rPr lang="es-ES" altLang="en-US" dirty="0"/>
              <a:t> </a:t>
            </a:r>
            <a:r>
              <a:rPr lang="es-ES" altLang="en-US" dirty="0" err="1"/>
              <a:t>should</a:t>
            </a:r>
            <a:r>
              <a:rPr lang="es-ES" altLang="en-US" dirty="0"/>
              <a:t> be </a:t>
            </a:r>
            <a:r>
              <a:rPr lang="es-ES" altLang="en-US" dirty="0" err="1"/>
              <a:t>given</a:t>
            </a:r>
            <a:r>
              <a:rPr lang="es-ES" altLang="en-US" dirty="0"/>
              <a:t> </a:t>
            </a:r>
            <a:r>
              <a:rPr lang="es-ES" altLang="en-US" dirty="0" err="1"/>
              <a:t>to</a:t>
            </a:r>
            <a:r>
              <a:rPr lang="es-ES" altLang="en-US" dirty="0"/>
              <a:t> </a:t>
            </a:r>
            <a:r>
              <a:rPr lang="es-ES" altLang="en-US" dirty="0" err="1"/>
              <a:t>assess</a:t>
            </a:r>
            <a:r>
              <a:rPr lang="es-ES" altLang="en-US" dirty="0"/>
              <a:t> doses </a:t>
            </a:r>
            <a:r>
              <a:rPr lang="es-ES" altLang="en-US" dirty="0" err="1"/>
              <a:t>to</a:t>
            </a:r>
            <a:r>
              <a:rPr lang="es-ES" altLang="en-US" dirty="0"/>
              <a:t> </a:t>
            </a:r>
            <a:r>
              <a:rPr lang="es-ES" altLang="en-US" dirty="0" err="1"/>
              <a:t>the</a:t>
            </a:r>
            <a:r>
              <a:rPr lang="es-ES" altLang="en-US" dirty="0"/>
              <a:t> </a:t>
            </a:r>
            <a:r>
              <a:rPr lang="es-ES" altLang="en-US" dirty="0" err="1"/>
              <a:t>parts</a:t>
            </a:r>
            <a:r>
              <a:rPr lang="es-ES" altLang="en-US" dirty="0"/>
              <a:t> </a:t>
            </a:r>
            <a:r>
              <a:rPr lang="es-ES" altLang="en-US" dirty="0" err="1"/>
              <a:t>of</a:t>
            </a:r>
            <a:r>
              <a:rPr lang="es-ES" altLang="en-US" dirty="0"/>
              <a:t> </a:t>
            </a:r>
            <a:r>
              <a:rPr lang="es-ES" altLang="en-US" dirty="0" err="1"/>
              <a:t>the</a:t>
            </a:r>
            <a:r>
              <a:rPr lang="es-ES" altLang="en-US" dirty="0"/>
              <a:t> </a:t>
            </a:r>
            <a:r>
              <a:rPr lang="es-ES" altLang="en-US" dirty="0" err="1"/>
              <a:t>legs</a:t>
            </a:r>
            <a:r>
              <a:rPr lang="es-ES" altLang="en-US" dirty="0"/>
              <a:t> </a:t>
            </a:r>
            <a:r>
              <a:rPr lang="es-ES" altLang="en-US" dirty="0" err="1"/>
              <a:t>that</a:t>
            </a:r>
            <a:r>
              <a:rPr lang="es-ES" altLang="en-US" dirty="0"/>
              <a:t> are </a:t>
            </a:r>
            <a:r>
              <a:rPr lang="es-ES" altLang="en-US" dirty="0" err="1"/>
              <a:t>not</a:t>
            </a:r>
            <a:r>
              <a:rPr lang="es-ES" altLang="en-US" dirty="0"/>
              <a:t> </a:t>
            </a:r>
            <a:r>
              <a:rPr lang="es-ES" altLang="en-US" dirty="0" err="1"/>
              <a:t>shielded</a:t>
            </a:r>
            <a:r>
              <a:rPr lang="es-ES" altLang="en-US" dirty="0"/>
              <a:t> </a:t>
            </a:r>
            <a:r>
              <a:rPr lang="es-ES" altLang="en-US" dirty="0" err="1"/>
              <a:t>by</a:t>
            </a:r>
            <a:r>
              <a:rPr lang="es-ES" altLang="en-US" dirty="0"/>
              <a:t> </a:t>
            </a:r>
            <a:r>
              <a:rPr lang="es-ES" altLang="en-US" dirty="0" err="1"/>
              <a:t>the</a:t>
            </a:r>
            <a:r>
              <a:rPr lang="es-ES" altLang="en-US" dirty="0"/>
              <a:t> </a:t>
            </a:r>
            <a:r>
              <a:rPr lang="es-ES" altLang="en-US" dirty="0" err="1"/>
              <a:t>protective</a:t>
            </a:r>
            <a:r>
              <a:rPr lang="es-ES" altLang="en-US" dirty="0"/>
              <a:t> </a:t>
            </a:r>
            <a:r>
              <a:rPr lang="es-ES" altLang="en-US" dirty="0" err="1"/>
              <a:t>apron</a:t>
            </a:r>
            <a:r>
              <a:rPr lang="es-ES" altLang="en-US" dirty="0"/>
              <a:t> </a:t>
            </a:r>
            <a:r>
              <a:rPr lang="es-ES" altLang="en-US" dirty="0" err="1"/>
              <a:t>or</a:t>
            </a:r>
            <a:r>
              <a:rPr lang="es-ES" altLang="en-US" dirty="0"/>
              <a:t> table-suspended </a:t>
            </a:r>
            <a:r>
              <a:rPr lang="es-ES" altLang="en-US" dirty="0" err="1"/>
              <a:t>curtains</a:t>
            </a:r>
            <a:r>
              <a:rPr lang="es-ES" altLang="en-US" dirty="0"/>
              <a:t>. </a:t>
            </a:r>
          </a:p>
          <a:p>
            <a:pPr eaLnBrk="1" hangingPunct="1"/>
            <a:r>
              <a:rPr lang="en-US" altLang="en-US" dirty="0"/>
              <a:t>Improvements in technology and methodology are needed to assess dose to the lens of the eye when lead glasses are worn</a:t>
            </a:r>
          </a:p>
          <a:p>
            <a:pPr eaLnBrk="1" hangingPunct="1"/>
            <a:endParaRPr lang="es-ES" altLang="en-US" dirty="0"/>
          </a:p>
        </p:txBody>
      </p:sp>
      <p:sp>
        <p:nvSpPr>
          <p:cNvPr id="35844" name="Slide Number Placeholder 2">
            <a:extLst>
              <a:ext uri="{FF2B5EF4-FFF2-40B4-BE49-F238E27FC236}">
                <a16:creationId xmlns:a16="http://schemas.microsoft.com/office/drawing/2014/main" xmlns="" id="{22C2D5A2-1F4C-47F4-AE95-FFB403443F3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68B12CC-CB56-4AC9-AD0B-B3552576A76B}"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23</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01DFEE-3392-4F7E-A0EE-D7EFF837D68D}"/>
              </a:ext>
            </a:extLst>
          </p:cNvPr>
          <p:cNvSpPr>
            <a:spLocks noGrp="1"/>
          </p:cNvSpPr>
          <p:nvPr>
            <p:ph type="title"/>
          </p:nvPr>
        </p:nvSpPr>
        <p:spPr>
          <a:xfrm>
            <a:off x="533400" y="152400"/>
            <a:ext cx="8229600" cy="1143000"/>
          </a:xfrm>
        </p:spPr>
        <p:txBody>
          <a:bodyPr>
            <a:normAutofit fontScale="90000"/>
          </a:bodyPr>
          <a:lstStyle/>
          <a:p>
            <a:pPr eaLnBrk="1" hangingPunct="1">
              <a:defRPr/>
            </a:pPr>
            <a:r>
              <a:rPr lang="en-US" dirty="0"/>
              <a:t>Recommendations 7</a:t>
            </a:r>
            <a:br>
              <a:rPr lang="en-US" dirty="0"/>
            </a:br>
            <a:r>
              <a:rPr lang="en-US" dirty="0"/>
              <a:t>(pp 91-94 , ICRP 139)</a:t>
            </a:r>
          </a:p>
        </p:txBody>
      </p:sp>
      <p:sp>
        <p:nvSpPr>
          <p:cNvPr id="37891" name="Content Placeholder 2">
            <a:extLst>
              <a:ext uri="{FF2B5EF4-FFF2-40B4-BE49-F238E27FC236}">
                <a16:creationId xmlns:a16="http://schemas.microsoft.com/office/drawing/2014/main" xmlns="" id="{D190C44B-3B5A-483D-B4F3-1174476A542A}"/>
              </a:ext>
            </a:extLst>
          </p:cNvPr>
          <p:cNvSpPr>
            <a:spLocks noGrp="1"/>
          </p:cNvSpPr>
          <p:nvPr>
            <p:ph idx="1"/>
          </p:nvPr>
        </p:nvSpPr>
        <p:spPr>
          <a:xfrm>
            <a:off x="126167" y="1981200"/>
            <a:ext cx="8991600" cy="3733800"/>
          </a:xfrm>
        </p:spPr>
        <p:txBody>
          <a:bodyPr/>
          <a:lstStyle/>
          <a:p>
            <a:pPr eaLnBrk="1" hangingPunct="1"/>
            <a:r>
              <a:rPr lang="es-ES" altLang="en-US" dirty="0" err="1"/>
              <a:t>All</a:t>
            </a:r>
            <a:r>
              <a:rPr lang="es-ES" altLang="en-US" dirty="0"/>
              <a:t> </a:t>
            </a:r>
            <a:r>
              <a:rPr lang="es-ES" altLang="en-US" dirty="0" err="1"/>
              <a:t>staﬀ</a:t>
            </a:r>
            <a:r>
              <a:rPr lang="es-ES" altLang="en-US" dirty="0"/>
              <a:t> in </a:t>
            </a:r>
            <a:r>
              <a:rPr lang="es-ES" altLang="en-US" dirty="0" err="1"/>
              <a:t>the</a:t>
            </a:r>
            <a:r>
              <a:rPr lang="es-ES" altLang="en-US" dirty="0"/>
              <a:t> </a:t>
            </a:r>
            <a:r>
              <a:rPr lang="es-ES" altLang="en-US" dirty="0" err="1"/>
              <a:t>room</a:t>
            </a:r>
            <a:r>
              <a:rPr lang="es-ES" altLang="en-US" dirty="0"/>
              <a:t> </a:t>
            </a:r>
            <a:r>
              <a:rPr lang="es-ES" altLang="en-US" dirty="0" err="1"/>
              <a:t>should</a:t>
            </a:r>
            <a:r>
              <a:rPr lang="es-ES" altLang="en-US" dirty="0"/>
              <a:t> </a:t>
            </a:r>
            <a:r>
              <a:rPr lang="es-ES" altLang="en-US" dirty="0" err="1"/>
              <a:t>wear</a:t>
            </a:r>
            <a:r>
              <a:rPr lang="es-ES" altLang="en-US" dirty="0"/>
              <a:t> </a:t>
            </a:r>
            <a:r>
              <a:rPr lang="es-ES" altLang="en-US" dirty="0" err="1"/>
              <a:t>protective</a:t>
            </a:r>
            <a:r>
              <a:rPr lang="es-ES" altLang="en-US" dirty="0"/>
              <a:t> </a:t>
            </a:r>
            <a:r>
              <a:rPr lang="es-ES" altLang="en-US" dirty="0" err="1"/>
              <a:t>aprons</a:t>
            </a:r>
            <a:endParaRPr lang="es-ES" altLang="en-US" dirty="0"/>
          </a:p>
          <a:p>
            <a:pPr eaLnBrk="1" hangingPunct="1"/>
            <a:r>
              <a:rPr lang="es-ES" altLang="en-US" dirty="0" smtClean="0"/>
              <a:t>In </a:t>
            </a:r>
            <a:r>
              <a:rPr lang="es-ES" altLang="en-US" dirty="0" err="1" smtClean="0"/>
              <a:t>addition</a:t>
            </a:r>
            <a:r>
              <a:rPr lang="es-ES" altLang="en-US" dirty="0" smtClean="0"/>
              <a:t>, </a:t>
            </a:r>
            <a:r>
              <a:rPr lang="es-ES" altLang="en-US" dirty="0" err="1" smtClean="0"/>
              <a:t>the</a:t>
            </a:r>
            <a:r>
              <a:rPr lang="es-ES" altLang="en-US" dirty="0" smtClean="0"/>
              <a:t> </a:t>
            </a:r>
            <a:r>
              <a:rPr lang="es-ES" altLang="en-US" dirty="0"/>
              <a:t>interventionalist </a:t>
            </a:r>
            <a:r>
              <a:rPr lang="es-ES" altLang="en-US" dirty="0" err="1"/>
              <a:t>should</a:t>
            </a:r>
            <a:r>
              <a:rPr lang="es-ES" altLang="en-US" dirty="0"/>
              <a:t> be </a:t>
            </a:r>
            <a:r>
              <a:rPr lang="es-ES" altLang="en-US" dirty="0" err="1"/>
              <a:t>protected</a:t>
            </a:r>
            <a:r>
              <a:rPr lang="es-ES" altLang="en-US" dirty="0"/>
              <a:t> </a:t>
            </a:r>
            <a:r>
              <a:rPr lang="es-ES" altLang="en-US" dirty="0" err="1"/>
              <a:t>by</a:t>
            </a:r>
            <a:r>
              <a:rPr lang="es-ES" altLang="en-US" dirty="0"/>
              <a:t> </a:t>
            </a:r>
            <a:r>
              <a:rPr lang="es-ES" altLang="en-US" dirty="0" err="1"/>
              <a:t>ceiling</a:t>
            </a:r>
            <a:r>
              <a:rPr lang="es-ES" altLang="en-US" dirty="0"/>
              <a:t>-suspended </a:t>
            </a:r>
            <a:r>
              <a:rPr lang="es-ES" altLang="en-US" dirty="0" err="1"/>
              <a:t>screens</a:t>
            </a:r>
            <a:r>
              <a:rPr lang="es-ES" altLang="en-US" dirty="0"/>
              <a:t>, table-suspended </a:t>
            </a:r>
            <a:r>
              <a:rPr lang="es-ES" altLang="en-US" dirty="0" err="1"/>
              <a:t>curtains</a:t>
            </a:r>
            <a:r>
              <a:rPr lang="es-ES" altLang="en-US" dirty="0"/>
              <a:t>, and </a:t>
            </a:r>
            <a:r>
              <a:rPr lang="es-ES" altLang="en-US" dirty="0" err="1"/>
              <a:t>shielding</a:t>
            </a:r>
            <a:r>
              <a:rPr lang="es-ES" altLang="en-US" dirty="0"/>
              <a:t> </a:t>
            </a:r>
            <a:r>
              <a:rPr lang="es-ES" altLang="en-US" dirty="0" err="1"/>
              <a:t>drapes</a:t>
            </a:r>
            <a:r>
              <a:rPr lang="es-ES" altLang="en-US" dirty="0"/>
              <a:t> </a:t>
            </a:r>
            <a:r>
              <a:rPr lang="es-ES" altLang="en-US" dirty="0" err="1"/>
              <a:t>when</a:t>
            </a:r>
            <a:r>
              <a:rPr lang="es-ES" altLang="en-US" dirty="0"/>
              <a:t> </a:t>
            </a:r>
            <a:r>
              <a:rPr lang="es-ES" altLang="en-US" dirty="0" err="1"/>
              <a:t>feasible</a:t>
            </a:r>
            <a:r>
              <a:rPr lang="es-ES" altLang="en-US" dirty="0"/>
              <a:t>. </a:t>
            </a:r>
          </a:p>
          <a:p>
            <a:pPr eaLnBrk="1" hangingPunct="1"/>
            <a:r>
              <a:rPr lang="es-ES" altLang="en-US" dirty="0" err="1"/>
              <a:t>Other</a:t>
            </a:r>
            <a:r>
              <a:rPr lang="es-ES" altLang="en-US" dirty="0"/>
              <a:t> </a:t>
            </a:r>
            <a:r>
              <a:rPr lang="es-ES" altLang="en-US" dirty="0" err="1"/>
              <a:t>staﬀ</a:t>
            </a:r>
            <a:r>
              <a:rPr lang="es-ES" altLang="en-US" dirty="0"/>
              <a:t>, </a:t>
            </a:r>
            <a:r>
              <a:rPr lang="es-ES" altLang="en-US" dirty="0" err="1"/>
              <a:t>such</a:t>
            </a:r>
            <a:r>
              <a:rPr lang="es-ES" altLang="en-US" dirty="0"/>
              <a:t> as nurses and </a:t>
            </a:r>
            <a:r>
              <a:rPr lang="es-ES" altLang="en-US" dirty="0" err="1"/>
              <a:t>anaesthesia</a:t>
            </a:r>
            <a:r>
              <a:rPr lang="es-ES" altLang="en-US" dirty="0"/>
              <a:t> </a:t>
            </a:r>
            <a:r>
              <a:rPr lang="es-ES" altLang="en-US" dirty="0" err="1"/>
              <a:t>personnel</a:t>
            </a:r>
            <a:r>
              <a:rPr lang="es-ES" altLang="en-US" dirty="0"/>
              <a:t>, </a:t>
            </a:r>
            <a:r>
              <a:rPr lang="es-ES" altLang="en-US" dirty="0" err="1"/>
              <a:t>who</a:t>
            </a:r>
            <a:r>
              <a:rPr lang="es-ES" altLang="en-US" dirty="0"/>
              <a:t> </a:t>
            </a:r>
            <a:r>
              <a:rPr lang="es-ES" altLang="en-US" dirty="0" err="1"/>
              <a:t>need</a:t>
            </a:r>
            <a:r>
              <a:rPr lang="es-ES" altLang="en-US" dirty="0"/>
              <a:t> </a:t>
            </a:r>
            <a:r>
              <a:rPr lang="es-ES" altLang="en-US" dirty="0" err="1"/>
              <a:t>to</a:t>
            </a:r>
            <a:r>
              <a:rPr lang="es-ES" altLang="en-US" dirty="0"/>
              <a:t> </a:t>
            </a:r>
            <a:r>
              <a:rPr lang="es-ES" altLang="en-US" dirty="0" err="1"/>
              <a:t>remain</a:t>
            </a:r>
            <a:r>
              <a:rPr lang="es-ES" altLang="en-US" dirty="0"/>
              <a:t> </a:t>
            </a:r>
            <a:r>
              <a:rPr lang="es-ES" altLang="en-US" dirty="0" err="1"/>
              <a:t>near</a:t>
            </a:r>
            <a:r>
              <a:rPr lang="es-ES" altLang="en-US" dirty="0"/>
              <a:t> </a:t>
            </a:r>
            <a:r>
              <a:rPr lang="es-ES" altLang="en-US" dirty="0" err="1"/>
              <a:t>the</a:t>
            </a:r>
            <a:r>
              <a:rPr lang="es-ES" altLang="en-US" dirty="0"/>
              <a:t> </a:t>
            </a:r>
            <a:r>
              <a:rPr lang="es-ES" altLang="en-US" dirty="0" err="1"/>
              <a:t>patient</a:t>
            </a:r>
            <a:r>
              <a:rPr lang="es-ES" altLang="en-US" dirty="0"/>
              <a:t>, can </a:t>
            </a:r>
            <a:r>
              <a:rPr lang="es-ES" altLang="en-US" dirty="0" err="1"/>
              <a:t>beneﬁt</a:t>
            </a:r>
            <a:r>
              <a:rPr lang="es-ES" altLang="en-US" dirty="0"/>
              <a:t> </a:t>
            </a:r>
            <a:r>
              <a:rPr lang="es-ES" altLang="en-US" dirty="0" err="1"/>
              <a:t>from</a:t>
            </a:r>
            <a:r>
              <a:rPr lang="es-ES" altLang="en-US" dirty="0"/>
              <a:t> </a:t>
            </a:r>
            <a:r>
              <a:rPr lang="es-ES" altLang="en-US" dirty="0" err="1"/>
              <a:t>protection</a:t>
            </a:r>
            <a:r>
              <a:rPr lang="es-ES" altLang="en-US" dirty="0"/>
              <a:t> </a:t>
            </a:r>
            <a:r>
              <a:rPr lang="es-ES" altLang="en-US" dirty="0" err="1"/>
              <a:t>by</a:t>
            </a:r>
            <a:r>
              <a:rPr lang="es-ES" altLang="en-US" dirty="0"/>
              <a:t> </a:t>
            </a:r>
            <a:r>
              <a:rPr lang="es-ES" altLang="en-US" dirty="0" err="1"/>
              <a:t>movable</a:t>
            </a:r>
            <a:r>
              <a:rPr lang="es-ES" altLang="en-US" dirty="0"/>
              <a:t> </a:t>
            </a:r>
            <a:r>
              <a:rPr lang="es-ES" altLang="en-US" dirty="0" err="1"/>
              <a:t>screens</a:t>
            </a:r>
            <a:r>
              <a:rPr lang="es-ES" altLang="en-US" dirty="0"/>
              <a:t>; </a:t>
            </a:r>
            <a:r>
              <a:rPr lang="es-ES" altLang="en-US" dirty="0" err="1"/>
              <a:t>other</a:t>
            </a:r>
            <a:r>
              <a:rPr lang="es-ES" altLang="en-US" dirty="0"/>
              <a:t> </a:t>
            </a:r>
            <a:r>
              <a:rPr lang="es-ES" altLang="en-US" dirty="0" err="1"/>
              <a:t>personnel</a:t>
            </a:r>
            <a:r>
              <a:rPr lang="es-ES" altLang="en-US" dirty="0"/>
              <a:t> can </a:t>
            </a:r>
            <a:r>
              <a:rPr lang="es-ES" altLang="en-US" dirty="0" err="1"/>
              <a:t>also</a:t>
            </a:r>
            <a:r>
              <a:rPr lang="es-ES" altLang="en-US" dirty="0"/>
              <a:t> </a:t>
            </a:r>
            <a:r>
              <a:rPr lang="es-ES" altLang="en-US" dirty="0" err="1"/>
              <a:t>beneﬁt</a:t>
            </a:r>
            <a:r>
              <a:rPr lang="es-ES" altLang="en-US" dirty="0"/>
              <a:t> </a:t>
            </a:r>
            <a:r>
              <a:rPr lang="es-ES" altLang="en-US" dirty="0" err="1"/>
              <a:t>from</a:t>
            </a:r>
            <a:r>
              <a:rPr lang="es-ES" altLang="en-US" dirty="0"/>
              <a:t> </a:t>
            </a:r>
            <a:r>
              <a:rPr lang="es-ES" altLang="en-US" dirty="0" err="1"/>
              <a:t>protection</a:t>
            </a:r>
            <a:r>
              <a:rPr lang="es-ES" altLang="en-US" dirty="0"/>
              <a:t> </a:t>
            </a:r>
            <a:r>
              <a:rPr lang="es-ES" altLang="en-US" dirty="0" err="1"/>
              <a:t>by</a:t>
            </a:r>
            <a:r>
              <a:rPr lang="es-ES" altLang="en-US" dirty="0"/>
              <a:t> </a:t>
            </a:r>
            <a:r>
              <a:rPr lang="es-ES" altLang="en-US" dirty="0" err="1"/>
              <a:t>distance</a:t>
            </a:r>
            <a:r>
              <a:rPr lang="es-ES" altLang="en-US" dirty="0"/>
              <a:t>.</a:t>
            </a:r>
          </a:p>
        </p:txBody>
      </p:sp>
      <p:sp>
        <p:nvSpPr>
          <p:cNvPr id="37892" name="Slide Number Placeholder 2">
            <a:extLst>
              <a:ext uri="{FF2B5EF4-FFF2-40B4-BE49-F238E27FC236}">
                <a16:creationId xmlns:a16="http://schemas.microsoft.com/office/drawing/2014/main" xmlns="" id="{43BBC51E-8B5F-4999-B4B1-B433E643C8E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08E1C06-7AC1-4F41-9E6F-64AACFB5CDCD}"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24</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434D1-8C50-4EBB-BC30-97093AB77E74}"/>
              </a:ext>
            </a:extLst>
          </p:cNvPr>
          <p:cNvSpPr>
            <a:spLocks noGrp="1"/>
          </p:cNvSpPr>
          <p:nvPr>
            <p:ph type="title"/>
          </p:nvPr>
        </p:nvSpPr>
        <p:spPr/>
        <p:txBody>
          <a:bodyPr>
            <a:normAutofit fontScale="90000"/>
          </a:bodyPr>
          <a:lstStyle/>
          <a:p>
            <a:pPr eaLnBrk="1" hangingPunct="1">
              <a:defRPr/>
            </a:pPr>
            <a:r>
              <a:rPr lang="en-US" dirty="0"/>
              <a:t>Recommendations 8</a:t>
            </a:r>
            <a:br>
              <a:rPr lang="en-US" dirty="0"/>
            </a:br>
            <a:r>
              <a:rPr lang="en-US" sz="4000" dirty="0"/>
              <a:t>(pp 91-94 , ICRP 139)</a:t>
            </a:r>
            <a:endParaRPr lang="en-US" dirty="0"/>
          </a:p>
        </p:txBody>
      </p:sp>
      <p:sp>
        <p:nvSpPr>
          <p:cNvPr id="38915" name="Content Placeholder 2">
            <a:extLst>
              <a:ext uri="{FF2B5EF4-FFF2-40B4-BE49-F238E27FC236}">
                <a16:creationId xmlns:a16="http://schemas.microsoft.com/office/drawing/2014/main" xmlns="" id="{A7BC8DD3-0F06-4065-B488-1CBF0E81597C}"/>
              </a:ext>
            </a:extLst>
          </p:cNvPr>
          <p:cNvSpPr>
            <a:spLocks noGrp="1"/>
          </p:cNvSpPr>
          <p:nvPr>
            <p:ph idx="1"/>
          </p:nvPr>
        </p:nvSpPr>
        <p:spPr>
          <a:xfrm>
            <a:off x="457200" y="1752600"/>
            <a:ext cx="8153400" cy="2362200"/>
          </a:xfrm>
        </p:spPr>
        <p:txBody>
          <a:bodyPr/>
          <a:lstStyle/>
          <a:p>
            <a:pPr eaLnBrk="1" hangingPunct="1"/>
            <a:r>
              <a:rPr lang="es-ES" altLang="en-US" dirty="0" err="1"/>
              <a:t>Ceiling</a:t>
            </a:r>
            <a:r>
              <a:rPr lang="es-ES" altLang="en-US" dirty="0"/>
              <a:t>-suspended lead-</a:t>
            </a:r>
            <a:r>
              <a:rPr lang="es-ES" altLang="en-US" dirty="0" err="1"/>
              <a:t>acrylic</a:t>
            </a:r>
            <a:r>
              <a:rPr lang="es-ES" altLang="en-US" dirty="0"/>
              <a:t> </a:t>
            </a:r>
            <a:r>
              <a:rPr lang="es-ES" altLang="en-US" dirty="0" err="1"/>
              <a:t>shields</a:t>
            </a:r>
            <a:r>
              <a:rPr lang="es-ES" altLang="en-US" dirty="0"/>
              <a:t> </a:t>
            </a:r>
            <a:r>
              <a:rPr lang="es-ES" altLang="en-US" dirty="0" err="1"/>
              <a:t>should</a:t>
            </a:r>
            <a:r>
              <a:rPr lang="es-ES" altLang="en-US" dirty="0"/>
              <a:t> </a:t>
            </a:r>
            <a:r>
              <a:rPr lang="es-ES" altLang="en-US" dirty="0" err="1"/>
              <a:t>always</a:t>
            </a:r>
            <a:r>
              <a:rPr lang="es-ES" altLang="en-US" dirty="0"/>
              <a:t> be </a:t>
            </a:r>
            <a:r>
              <a:rPr lang="es-ES" altLang="en-US" dirty="0" err="1"/>
              <a:t>included</a:t>
            </a:r>
            <a:r>
              <a:rPr lang="es-ES" altLang="en-US" dirty="0"/>
              <a:t> in </a:t>
            </a:r>
            <a:r>
              <a:rPr lang="es-ES" altLang="en-US" dirty="0" err="1"/>
              <a:t>interventional</a:t>
            </a:r>
            <a:r>
              <a:rPr lang="es-ES" altLang="en-US" dirty="0"/>
              <a:t> </a:t>
            </a:r>
            <a:r>
              <a:rPr lang="es-ES" altLang="en-US" dirty="0" err="1"/>
              <a:t>installations</a:t>
            </a:r>
            <a:r>
              <a:rPr lang="es-ES" altLang="en-US" dirty="0"/>
              <a:t>, as </a:t>
            </a:r>
            <a:r>
              <a:rPr lang="es-ES" altLang="en-US" dirty="0" err="1"/>
              <a:t>they</a:t>
            </a:r>
            <a:r>
              <a:rPr lang="es-ES" altLang="en-US" dirty="0"/>
              <a:t> can reduce doses to </a:t>
            </a:r>
            <a:r>
              <a:rPr lang="es-ES" altLang="en-US" dirty="0" err="1"/>
              <a:t>the</a:t>
            </a:r>
            <a:r>
              <a:rPr lang="es-ES" altLang="en-US" dirty="0"/>
              <a:t> head and </a:t>
            </a:r>
            <a:r>
              <a:rPr lang="es-ES" altLang="en-US" dirty="0" err="1"/>
              <a:t>neck</a:t>
            </a:r>
            <a:r>
              <a:rPr lang="es-ES" altLang="en-US" dirty="0"/>
              <a:t> </a:t>
            </a:r>
            <a:r>
              <a:rPr lang="es-ES" altLang="en-US" dirty="0" err="1"/>
              <a:t>by</a:t>
            </a:r>
            <a:r>
              <a:rPr lang="es-ES" altLang="en-US" dirty="0"/>
              <a:t> a factor of 2–10. </a:t>
            </a:r>
          </a:p>
          <a:p>
            <a:pPr eaLnBrk="1" hangingPunct="1"/>
            <a:endParaRPr lang="en-US" altLang="en-US" dirty="0">
              <a:ea typeface="ＭＳ Ｐゴシック" panose="020B0600070205080204" pitchFamily="34" charset="-128"/>
            </a:endParaRPr>
          </a:p>
        </p:txBody>
      </p:sp>
      <p:sp>
        <p:nvSpPr>
          <p:cNvPr id="38916" name="Slide Number Placeholder 2">
            <a:extLst>
              <a:ext uri="{FF2B5EF4-FFF2-40B4-BE49-F238E27FC236}">
                <a16:creationId xmlns:a16="http://schemas.microsoft.com/office/drawing/2014/main" xmlns="" id="{BC76E33D-3443-43D6-83BB-923D9CB9FF7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D974D82-94B9-4267-98BF-FEACEE70E5F6}"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25</a:t>
            </a:fld>
            <a:endParaRPr lang="en-US" altLang="en-US" sz="1200">
              <a:solidFill>
                <a:srgbClr val="045C75"/>
              </a:solidFill>
              <a:ea typeface="ＭＳ Ｐゴシック" panose="020B0600070205080204" pitchFamily="34" charset="-128"/>
            </a:endParaRPr>
          </a:p>
        </p:txBody>
      </p:sp>
    </p:spTree>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0A33C-B3DE-484E-848C-5DBC7F0C39B2}"/>
              </a:ext>
            </a:extLst>
          </p:cNvPr>
          <p:cNvSpPr>
            <a:spLocks noGrp="1"/>
          </p:cNvSpPr>
          <p:nvPr>
            <p:ph type="title"/>
          </p:nvPr>
        </p:nvSpPr>
        <p:spPr>
          <a:xfrm>
            <a:off x="381000" y="3629"/>
            <a:ext cx="8229600" cy="1143000"/>
          </a:xfrm>
        </p:spPr>
        <p:txBody>
          <a:bodyPr>
            <a:normAutofit fontScale="90000"/>
          </a:bodyPr>
          <a:lstStyle/>
          <a:p>
            <a:pPr eaLnBrk="1" hangingPunct="1">
              <a:defRPr/>
            </a:pPr>
            <a:r>
              <a:rPr lang="en-US" dirty="0"/>
              <a:t>Recommendations 9</a:t>
            </a:r>
            <a:br>
              <a:rPr lang="en-US" dirty="0"/>
            </a:br>
            <a:r>
              <a:rPr lang="en-US" sz="4000" dirty="0"/>
              <a:t>(pp 91-94 , ICRP 139)</a:t>
            </a:r>
            <a:endParaRPr lang="en-US" dirty="0"/>
          </a:p>
        </p:txBody>
      </p:sp>
      <p:sp>
        <p:nvSpPr>
          <p:cNvPr id="39939" name="Content Placeholder 2">
            <a:extLst>
              <a:ext uri="{FF2B5EF4-FFF2-40B4-BE49-F238E27FC236}">
                <a16:creationId xmlns:a16="http://schemas.microsoft.com/office/drawing/2014/main" xmlns="" id="{B13FB8C9-B4D1-4EC2-A847-7B38ABD23D21}"/>
              </a:ext>
            </a:extLst>
          </p:cNvPr>
          <p:cNvSpPr>
            <a:spLocks noGrp="1"/>
          </p:cNvSpPr>
          <p:nvPr>
            <p:ph idx="1"/>
          </p:nvPr>
        </p:nvSpPr>
        <p:spPr>
          <a:xfrm>
            <a:off x="304800" y="1295400"/>
            <a:ext cx="8839200" cy="4724400"/>
          </a:xfrm>
        </p:spPr>
        <p:txBody>
          <a:bodyPr/>
          <a:lstStyle/>
          <a:p>
            <a:pPr eaLnBrk="1" hangingPunct="1"/>
            <a:r>
              <a:rPr lang="es-ES" altLang="en-US" dirty="0" err="1"/>
              <a:t>Lighter-weight</a:t>
            </a:r>
            <a:r>
              <a:rPr lang="es-ES" altLang="en-US" dirty="0"/>
              <a:t> </a:t>
            </a:r>
            <a:r>
              <a:rPr lang="es-ES" altLang="en-US" dirty="0" err="1"/>
              <a:t>aprons</a:t>
            </a:r>
            <a:r>
              <a:rPr lang="es-ES" altLang="en-US" dirty="0"/>
              <a:t> </a:t>
            </a:r>
            <a:r>
              <a:rPr lang="es-ES" altLang="en-US" dirty="0" err="1"/>
              <a:t>that</a:t>
            </a:r>
            <a:r>
              <a:rPr lang="es-ES" altLang="en-US" dirty="0"/>
              <a:t> </a:t>
            </a:r>
            <a:r>
              <a:rPr lang="es-ES" altLang="en-US" dirty="0" err="1"/>
              <a:t>contain</a:t>
            </a:r>
            <a:r>
              <a:rPr lang="es-ES" altLang="en-US" dirty="0"/>
              <a:t> composite </a:t>
            </a:r>
            <a:r>
              <a:rPr lang="es-ES" altLang="en-US" dirty="0" err="1"/>
              <a:t>layers</a:t>
            </a:r>
            <a:r>
              <a:rPr lang="es-ES" altLang="en-US" dirty="0"/>
              <a:t> </a:t>
            </a:r>
            <a:r>
              <a:rPr lang="es-ES" altLang="en-US" dirty="0" err="1"/>
              <a:t>or</a:t>
            </a:r>
            <a:r>
              <a:rPr lang="es-ES" altLang="en-US" dirty="0"/>
              <a:t> </a:t>
            </a:r>
            <a:r>
              <a:rPr lang="es-ES" altLang="en-US" dirty="0" err="1"/>
              <a:t>bi-layers</a:t>
            </a:r>
            <a:r>
              <a:rPr lang="es-ES" altLang="en-US" dirty="0"/>
              <a:t> </a:t>
            </a:r>
            <a:r>
              <a:rPr lang="es-ES" altLang="en-US" dirty="0" err="1"/>
              <a:t>of</a:t>
            </a:r>
            <a:r>
              <a:rPr lang="es-ES" altLang="en-US" dirty="0"/>
              <a:t> </a:t>
            </a:r>
            <a:r>
              <a:rPr lang="es-ES" altLang="en-US" dirty="0" err="1"/>
              <a:t>high</a:t>
            </a:r>
            <a:r>
              <a:rPr lang="es-ES" altLang="en-US" dirty="0"/>
              <a:t> </a:t>
            </a:r>
            <a:r>
              <a:rPr lang="es-ES" altLang="en-US" dirty="0" err="1"/>
              <a:t>atomic</a:t>
            </a:r>
            <a:r>
              <a:rPr lang="es-ES" altLang="en-US" dirty="0"/>
              <a:t> </a:t>
            </a:r>
            <a:r>
              <a:rPr lang="es-ES" altLang="en-US" dirty="0" err="1"/>
              <a:t>number</a:t>
            </a:r>
            <a:r>
              <a:rPr lang="es-ES" altLang="en-US" dirty="0"/>
              <a:t> </a:t>
            </a:r>
            <a:r>
              <a:rPr lang="es-ES" altLang="en-US" dirty="0" err="1"/>
              <a:t>elements</a:t>
            </a:r>
            <a:r>
              <a:rPr lang="es-ES" altLang="en-US" dirty="0"/>
              <a:t> </a:t>
            </a:r>
            <a:r>
              <a:rPr lang="es-ES" altLang="en-US" dirty="0" err="1"/>
              <a:t>such</a:t>
            </a:r>
            <a:r>
              <a:rPr lang="es-ES" altLang="en-US" dirty="0"/>
              <a:t> as </a:t>
            </a:r>
            <a:r>
              <a:rPr lang="es-ES" altLang="en-US" dirty="0" err="1"/>
              <a:t>tin</a:t>
            </a:r>
            <a:r>
              <a:rPr lang="es-ES" altLang="en-US" dirty="0"/>
              <a:t> </a:t>
            </a:r>
            <a:r>
              <a:rPr lang="es-ES" altLang="en-US" dirty="0" err="1"/>
              <a:t>or</a:t>
            </a:r>
            <a:r>
              <a:rPr lang="es-ES" altLang="en-US" dirty="0"/>
              <a:t> </a:t>
            </a:r>
            <a:r>
              <a:rPr lang="es-ES" altLang="en-US" dirty="0" err="1"/>
              <a:t>bismuth</a:t>
            </a:r>
            <a:r>
              <a:rPr lang="es-ES" altLang="en-US" dirty="0"/>
              <a:t>, </a:t>
            </a:r>
            <a:r>
              <a:rPr lang="es-ES" altLang="en-US" dirty="0" err="1"/>
              <a:t>instead</a:t>
            </a:r>
            <a:r>
              <a:rPr lang="es-ES" altLang="en-US" dirty="0"/>
              <a:t> </a:t>
            </a:r>
            <a:r>
              <a:rPr lang="es-ES" altLang="en-US" dirty="0" err="1"/>
              <a:t>of</a:t>
            </a:r>
            <a:r>
              <a:rPr lang="es-ES" altLang="en-US" dirty="0"/>
              <a:t> lead, are </a:t>
            </a:r>
            <a:r>
              <a:rPr lang="es-ES" altLang="en-US" dirty="0" err="1"/>
              <a:t>also</a:t>
            </a:r>
            <a:r>
              <a:rPr lang="es-ES" altLang="en-US" dirty="0"/>
              <a:t> </a:t>
            </a:r>
            <a:r>
              <a:rPr lang="es-ES" altLang="en-US" dirty="0" err="1"/>
              <a:t>available</a:t>
            </a:r>
            <a:r>
              <a:rPr lang="es-ES" altLang="en-US" dirty="0"/>
              <a:t>.</a:t>
            </a:r>
          </a:p>
          <a:p>
            <a:pPr eaLnBrk="1" hangingPunct="1"/>
            <a:r>
              <a:rPr lang="es-ES" altLang="en-US" dirty="0" err="1"/>
              <a:t>Characterising</a:t>
            </a:r>
            <a:r>
              <a:rPr lang="es-ES" altLang="en-US" dirty="0"/>
              <a:t> </a:t>
            </a:r>
            <a:r>
              <a:rPr lang="es-ES" altLang="en-US" dirty="0" err="1"/>
              <a:t>attenuation</a:t>
            </a:r>
            <a:r>
              <a:rPr lang="es-ES" altLang="en-US" dirty="0"/>
              <a:t> </a:t>
            </a:r>
            <a:r>
              <a:rPr lang="es-ES" altLang="en-US" dirty="0" err="1"/>
              <a:t>properties</a:t>
            </a:r>
            <a:r>
              <a:rPr lang="es-ES" altLang="en-US" dirty="0"/>
              <a:t> </a:t>
            </a:r>
            <a:r>
              <a:rPr lang="es-ES" altLang="en-US" dirty="0" err="1"/>
              <a:t>only</a:t>
            </a:r>
            <a:r>
              <a:rPr lang="es-ES" altLang="en-US" dirty="0"/>
              <a:t> in </a:t>
            </a:r>
            <a:r>
              <a:rPr lang="es-ES" altLang="en-US" dirty="0" err="1"/>
              <a:t>terms</a:t>
            </a:r>
            <a:r>
              <a:rPr lang="es-ES" altLang="en-US" dirty="0"/>
              <a:t> </a:t>
            </a:r>
            <a:r>
              <a:rPr lang="es-ES" altLang="en-US" dirty="0" err="1"/>
              <a:t>of</a:t>
            </a:r>
            <a:r>
              <a:rPr lang="es-ES" altLang="en-US" dirty="0"/>
              <a:t> ‘lead </a:t>
            </a:r>
            <a:r>
              <a:rPr lang="es-ES" altLang="en-US" dirty="0" err="1"/>
              <a:t>equivalence</a:t>
            </a:r>
            <a:r>
              <a:rPr lang="es-ES" altLang="en-US" dirty="0"/>
              <a:t>’ can be </a:t>
            </a:r>
            <a:r>
              <a:rPr lang="es-ES" altLang="en-US" dirty="0" err="1"/>
              <a:t>misleading</a:t>
            </a:r>
            <a:r>
              <a:rPr lang="es-ES" altLang="en-US" dirty="0"/>
              <a:t>, </a:t>
            </a:r>
            <a:r>
              <a:rPr lang="es-ES" altLang="en-US" dirty="0" err="1"/>
              <a:t>since</a:t>
            </a:r>
            <a:r>
              <a:rPr lang="es-ES" altLang="en-US" dirty="0"/>
              <a:t> </a:t>
            </a:r>
            <a:r>
              <a:rPr lang="es-ES" altLang="en-US" dirty="0" err="1"/>
              <a:t>photon</a:t>
            </a:r>
            <a:r>
              <a:rPr lang="es-ES" altLang="en-US" dirty="0"/>
              <a:t> </a:t>
            </a:r>
            <a:r>
              <a:rPr lang="es-ES" altLang="en-US" dirty="0" err="1"/>
              <a:t>attenuation</a:t>
            </a:r>
            <a:r>
              <a:rPr lang="es-ES" altLang="en-US" dirty="0"/>
              <a:t> </a:t>
            </a:r>
            <a:r>
              <a:rPr lang="es-ES" altLang="en-US" dirty="0" err="1"/>
              <a:t>varies</a:t>
            </a:r>
            <a:r>
              <a:rPr lang="es-ES" altLang="en-US" dirty="0"/>
              <a:t> </a:t>
            </a:r>
            <a:r>
              <a:rPr lang="es-ES" altLang="en-US" dirty="0" err="1"/>
              <a:t>over</a:t>
            </a:r>
            <a:r>
              <a:rPr lang="es-ES" altLang="en-US" dirty="0"/>
              <a:t> </a:t>
            </a:r>
            <a:r>
              <a:rPr lang="es-ES" altLang="en-US" dirty="0" err="1"/>
              <a:t>the</a:t>
            </a:r>
            <a:r>
              <a:rPr lang="es-ES" altLang="en-US" dirty="0"/>
              <a:t> </a:t>
            </a:r>
            <a:r>
              <a:rPr lang="es-ES" altLang="en-US" dirty="0" err="1"/>
              <a:t>photon</a:t>
            </a:r>
            <a:r>
              <a:rPr lang="es-ES" altLang="en-US" dirty="0"/>
              <a:t> </a:t>
            </a:r>
            <a:r>
              <a:rPr lang="es-ES" altLang="en-US" dirty="0" err="1"/>
              <a:t>energy</a:t>
            </a:r>
            <a:r>
              <a:rPr lang="es-ES" altLang="en-US" dirty="0"/>
              <a:t> </a:t>
            </a:r>
            <a:r>
              <a:rPr lang="es-ES" altLang="en-US" dirty="0" err="1"/>
              <a:t>spectrum</a:t>
            </a:r>
            <a:r>
              <a:rPr lang="es-ES" altLang="en-US" dirty="0"/>
              <a:t>, </a:t>
            </a:r>
            <a:r>
              <a:rPr lang="es-ES" altLang="en-US" dirty="0" err="1"/>
              <a:t>with</a:t>
            </a:r>
            <a:r>
              <a:rPr lang="es-ES" altLang="en-US" dirty="0"/>
              <a:t> </a:t>
            </a:r>
            <a:r>
              <a:rPr lang="es-ES" altLang="en-US" dirty="0" err="1"/>
              <a:t>the</a:t>
            </a:r>
            <a:r>
              <a:rPr lang="es-ES" altLang="en-US" dirty="0"/>
              <a:t> </a:t>
            </a:r>
            <a:r>
              <a:rPr lang="es-ES" altLang="en-US" dirty="0" err="1"/>
              <a:t>largest</a:t>
            </a:r>
            <a:r>
              <a:rPr lang="es-ES" altLang="en-US" dirty="0"/>
              <a:t> </a:t>
            </a:r>
            <a:r>
              <a:rPr lang="es-ES" altLang="en-US" dirty="0" err="1"/>
              <a:t>variations</a:t>
            </a:r>
            <a:r>
              <a:rPr lang="es-ES" altLang="en-US" dirty="0"/>
              <a:t> </a:t>
            </a:r>
            <a:r>
              <a:rPr lang="es-ES" altLang="en-US" dirty="0" err="1"/>
              <a:t>occurring</a:t>
            </a:r>
            <a:r>
              <a:rPr lang="es-ES" altLang="en-US" dirty="0"/>
              <a:t> in </a:t>
            </a:r>
            <a:r>
              <a:rPr lang="es-ES" altLang="en-US" dirty="0" err="1"/>
              <a:t>the</a:t>
            </a:r>
            <a:r>
              <a:rPr lang="es-ES" altLang="en-US" dirty="0"/>
              <a:t> </a:t>
            </a:r>
            <a:r>
              <a:rPr lang="es-ES" altLang="en-US" dirty="0" err="1"/>
              <a:t>imaging</a:t>
            </a:r>
            <a:r>
              <a:rPr lang="es-ES" altLang="en-US" dirty="0"/>
              <a:t> </a:t>
            </a:r>
            <a:r>
              <a:rPr lang="es-ES" altLang="en-US" dirty="0" err="1"/>
              <a:t>range</a:t>
            </a:r>
            <a:r>
              <a:rPr lang="es-ES" altLang="en-US" dirty="0"/>
              <a:t>.</a:t>
            </a:r>
          </a:p>
          <a:p>
            <a:pPr eaLnBrk="1" hangingPunct="1"/>
            <a:r>
              <a:rPr lang="es-ES" altLang="en-US" dirty="0" err="1"/>
              <a:t>Therefore</a:t>
            </a:r>
            <a:r>
              <a:rPr lang="es-ES" altLang="en-US" dirty="0"/>
              <a:t>, </a:t>
            </a:r>
            <a:r>
              <a:rPr lang="es-ES" altLang="en-US" dirty="0" err="1"/>
              <a:t>attenuation</a:t>
            </a:r>
            <a:r>
              <a:rPr lang="es-ES" altLang="en-US" dirty="0"/>
              <a:t> </a:t>
            </a:r>
            <a:r>
              <a:rPr lang="es-ES" altLang="en-US" dirty="0" err="1"/>
              <a:t>factors</a:t>
            </a:r>
            <a:r>
              <a:rPr lang="es-ES" altLang="en-US" dirty="0"/>
              <a:t> </a:t>
            </a:r>
            <a:r>
              <a:rPr lang="es-ES" altLang="en-US" dirty="0" err="1"/>
              <a:t>should</a:t>
            </a:r>
            <a:r>
              <a:rPr lang="es-ES" altLang="en-US" dirty="0"/>
              <a:t> be </a:t>
            </a:r>
            <a:r>
              <a:rPr lang="es-ES" altLang="en-US" dirty="0" err="1"/>
              <a:t>given</a:t>
            </a:r>
            <a:r>
              <a:rPr lang="es-ES" altLang="en-US" dirty="0"/>
              <a:t> </a:t>
            </a:r>
            <a:r>
              <a:rPr lang="es-ES" altLang="en-US" dirty="0" err="1"/>
              <a:t>together</a:t>
            </a:r>
            <a:r>
              <a:rPr lang="es-ES" altLang="en-US" dirty="0"/>
              <a:t> </a:t>
            </a:r>
            <a:r>
              <a:rPr lang="es-ES" altLang="en-US" dirty="0" err="1"/>
              <a:t>with</a:t>
            </a:r>
            <a:r>
              <a:rPr lang="es-ES" altLang="en-US" dirty="0"/>
              <a:t> </a:t>
            </a:r>
            <a:r>
              <a:rPr lang="es-ES" altLang="en-US" dirty="0" err="1"/>
              <a:t>information</a:t>
            </a:r>
            <a:r>
              <a:rPr lang="es-ES" altLang="en-US" dirty="0"/>
              <a:t> </a:t>
            </a:r>
            <a:r>
              <a:rPr lang="es-ES" altLang="en-US" dirty="0" err="1"/>
              <a:t>on</a:t>
            </a:r>
            <a:r>
              <a:rPr lang="es-ES" altLang="en-US" dirty="0"/>
              <a:t> </a:t>
            </a:r>
            <a:r>
              <a:rPr lang="es-ES" altLang="en-US" dirty="0" err="1"/>
              <a:t>the</a:t>
            </a:r>
            <a:r>
              <a:rPr lang="es-ES" altLang="en-US" dirty="0"/>
              <a:t> </a:t>
            </a:r>
            <a:r>
              <a:rPr lang="es-ES" altLang="en-US" dirty="0" err="1"/>
              <a:t>radiation</a:t>
            </a:r>
            <a:r>
              <a:rPr lang="es-ES" altLang="en-US" dirty="0"/>
              <a:t> </a:t>
            </a:r>
            <a:r>
              <a:rPr lang="es-ES" altLang="en-US" dirty="0" err="1"/>
              <a:t>beam</a:t>
            </a:r>
            <a:r>
              <a:rPr lang="es-ES" altLang="en-US" dirty="0"/>
              <a:t> </a:t>
            </a:r>
            <a:r>
              <a:rPr lang="es-ES" altLang="en-US" dirty="0" err="1"/>
              <a:t>qualities</a:t>
            </a:r>
            <a:r>
              <a:rPr lang="es-ES" altLang="en-US" dirty="0"/>
              <a:t> </a:t>
            </a:r>
            <a:r>
              <a:rPr lang="es-ES" altLang="en-US" dirty="0" err="1"/>
              <a:t>used</a:t>
            </a:r>
            <a:r>
              <a:rPr lang="es-ES" altLang="en-US" dirty="0"/>
              <a:t> </a:t>
            </a:r>
            <a:r>
              <a:rPr lang="es-ES" altLang="en-US" dirty="0" err="1"/>
              <a:t>to</a:t>
            </a:r>
            <a:r>
              <a:rPr lang="es-ES" altLang="en-US" dirty="0"/>
              <a:t> </a:t>
            </a:r>
            <a:r>
              <a:rPr lang="es-ES" altLang="en-US" dirty="0" err="1"/>
              <a:t>measure</a:t>
            </a:r>
            <a:r>
              <a:rPr lang="es-ES" altLang="en-US" dirty="0"/>
              <a:t> </a:t>
            </a:r>
            <a:r>
              <a:rPr lang="es-ES" altLang="en-US" dirty="0" err="1"/>
              <a:t>the</a:t>
            </a:r>
            <a:r>
              <a:rPr lang="es-ES" altLang="en-US" dirty="0"/>
              <a:t> </a:t>
            </a:r>
            <a:r>
              <a:rPr lang="es-ES" altLang="en-US" dirty="0" err="1"/>
              <a:t>attenuation</a:t>
            </a:r>
            <a:r>
              <a:rPr lang="es-ES" altLang="en-US" dirty="0"/>
              <a:t> and </a:t>
            </a:r>
            <a:r>
              <a:rPr lang="es-ES" altLang="en-US" dirty="0" err="1"/>
              <a:t>the</a:t>
            </a:r>
            <a:r>
              <a:rPr lang="es-ES" altLang="en-US" dirty="0"/>
              <a:t> </a:t>
            </a:r>
            <a:r>
              <a:rPr lang="es-ES" altLang="en-US" dirty="0" err="1"/>
              <a:t>weighting</a:t>
            </a:r>
            <a:r>
              <a:rPr lang="es-ES" altLang="en-US" dirty="0"/>
              <a:t> </a:t>
            </a:r>
            <a:r>
              <a:rPr lang="es-ES" altLang="en-US" dirty="0" err="1"/>
              <a:t>of</a:t>
            </a:r>
            <a:r>
              <a:rPr lang="es-ES" altLang="en-US" dirty="0"/>
              <a:t> </a:t>
            </a:r>
            <a:r>
              <a:rPr lang="es-ES" altLang="en-US" dirty="0" err="1"/>
              <a:t>measurements</a:t>
            </a:r>
            <a:r>
              <a:rPr lang="es-ES" altLang="en-US" dirty="0"/>
              <a:t> </a:t>
            </a:r>
            <a:r>
              <a:rPr lang="es-ES" altLang="en-US" dirty="0" err="1"/>
              <a:t>made</a:t>
            </a:r>
            <a:r>
              <a:rPr lang="es-ES" altLang="en-US" dirty="0"/>
              <a:t> at </a:t>
            </a:r>
            <a:r>
              <a:rPr lang="es-ES" altLang="en-US" dirty="0" err="1"/>
              <a:t>diﬀerent</a:t>
            </a:r>
            <a:r>
              <a:rPr lang="es-ES" altLang="en-US" dirty="0"/>
              <a:t> </a:t>
            </a:r>
            <a:r>
              <a:rPr lang="es-ES" altLang="en-US" dirty="0" err="1"/>
              <a:t>beam</a:t>
            </a:r>
            <a:r>
              <a:rPr lang="es-ES" altLang="en-US" dirty="0"/>
              <a:t> </a:t>
            </a:r>
            <a:r>
              <a:rPr lang="es-ES" altLang="en-US" dirty="0" err="1"/>
              <a:t>qualities</a:t>
            </a:r>
            <a:r>
              <a:rPr lang="es-ES" altLang="en-US" dirty="0"/>
              <a:t>, in </a:t>
            </a:r>
            <a:r>
              <a:rPr lang="es-ES" altLang="en-US" dirty="0" err="1"/>
              <a:t>order</a:t>
            </a:r>
            <a:r>
              <a:rPr lang="es-ES" altLang="en-US" dirty="0"/>
              <a:t> </a:t>
            </a:r>
            <a:r>
              <a:rPr lang="es-ES" altLang="en-US" dirty="0" err="1"/>
              <a:t>to</a:t>
            </a:r>
            <a:r>
              <a:rPr lang="es-ES" altLang="en-US" dirty="0"/>
              <a:t> </a:t>
            </a:r>
            <a:r>
              <a:rPr lang="es-ES" altLang="en-US" dirty="0" err="1"/>
              <a:t>reﬂect</a:t>
            </a:r>
            <a:r>
              <a:rPr lang="es-ES" altLang="en-US" dirty="0"/>
              <a:t> </a:t>
            </a:r>
            <a:r>
              <a:rPr lang="es-ES" altLang="en-US" dirty="0" err="1"/>
              <a:t>the</a:t>
            </a:r>
            <a:r>
              <a:rPr lang="es-ES" altLang="en-US" dirty="0"/>
              <a:t> </a:t>
            </a:r>
            <a:r>
              <a:rPr lang="es-ES" altLang="en-US" dirty="0" err="1"/>
              <a:t>conditions</a:t>
            </a:r>
            <a:r>
              <a:rPr lang="es-ES" altLang="en-US" dirty="0"/>
              <a:t> </a:t>
            </a:r>
            <a:r>
              <a:rPr lang="es-ES" altLang="en-US" dirty="0" err="1"/>
              <a:t>under</a:t>
            </a:r>
            <a:r>
              <a:rPr lang="es-ES" altLang="en-US" dirty="0"/>
              <a:t> </a:t>
            </a:r>
            <a:r>
              <a:rPr lang="es-ES" altLang="en-US" dirty="0" err="1"/>
              <a:t>which</a:t>
            </a:r>
            <a:r>
              <a:rPr lang="es-ES" altLang="en-US" dirty="0"/>
              <a:t> </a:t>
            </a:r>
            <a:r>
              <a:rPr lang="es-ES" altLang="en-US" dirty="0" err="1"/>
              <a:t>the</a:t>
            </a:r>
            <a:r>
              <a:rPr lang="es-ES" altLang="en-US" dirty="0"/>
              <a:t> </a:t>
            </a:r>
            <a:r>
              <a:rPr lang="es-ES" altLang="en-US" dirty="0" err="1"/>
              <a:t>garment</a:t>
            </a:r>
            <a:r>
              <a:rPr lang="es-ES" altLang="en-US" dirty="0"/>
              <a:t> </a:t>
            </a:r>
            <a:r>
              <a:rPr lang="es-ES" altLang="en-US" dirty="0" err="1"/>
              <a:t>is</a:t>
            </a:r>
            <a:r>
              <a:rPr lang="es-ES" altLang="en-US" dirty="0"/>
              <a:t> </a:t>
            </a:r>
            <a:r>
              <a:rPr lang="es-ES" altLang="en-US" dirty="0" err="1"/>
              <a:t>used</a:t>
            </a:r>
            <a:r>
              <a:rPr lang="es-ES" altLang="en-US" dirty="0"/>
              <a:t>. </a:t>
            </a:r>
          </a:p>
        </p:txBody>
      </p:sp>
      <p:sp>
        <p:nvSpPr>
          <p:cNvPr id="39940" name="Slide Number Placeholder 2">
            <a:extLst>
              <a:ext uri="{FF2B5EF4-FFF2-40B4-BE49-F238E27FC236}">
                <a16:creationId xmlns:a16="http://schemas.microsoft.com/office/drawing/2014/main" xmlns="" id="{00F11700-51E4-42B3-A80C-BF9A0686987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6EE28217-EEE3-499C-9430-7E3CF28996A7}"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26</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11005787-1363-4990-AFFD-4422EA5347F5}"/>
              </a:ext>
            </a:extLst>
          </p:cNvPr>
          <p:cNvSpPr>
            <a:spLocks noGrp="1"/>
          </p:cNvSpPr>
          <p:nvPr>
            <p:ph type="title"/>
          </p:nvPr>
        </p:nvSpPr>
        <p:spPr>
          <a:xfrm>
            <a:off x="457200" y="152400"/>
            <a:ext cx="8229600" cy="1143000"/>
          </a:xfrm>
        </p:spPr>
        <p:txBody>
          <a:bodyPr>
            <a:normAutofit fontScale="90000"/>
          </a:bodyPr>
          <a:lstStyle/>
          <a:p>
            <a:pPr eaLnBrk="1" hangingPunct="1">
              <a:defRPr/>
            </a:pPr>
            <a:r>
              <a:rPr lang="en-US" dirty="0"/>
              <a:t>Recommendations 10</a:t>
            </a:r>
            <a:br>
              <a:rPr lang="en-US" dirty="0"/>
            </a:br>
            <a:r>
              <a:rPr lang="en-US" sz="5400" dirty="0"/>
              <a:t>(pp 91-94 , ICRP 139)</a:t>
            </a:r>
            <a:endParaRPr lang="es-ES" dirty="0"/>
          </a:p>
        </p:txBody>
      </p:sp>
      <p:sp>
        <p:nvSpPr>
          <p:cNvPr id="40963" name="2 Marcador de contenido">
            <a:extLst>
              <a:ext uri="{FF2B5EF4-FFF2-40B4-BE49-F238E27FC236}">
                <a16:creationId xmlns:a16="http://schemas.microsoft.com/office/drawing/2014/main" xmlns="" id="{19820D3B-B24A-4B13-8113-458C324CE55B}"/>
              </a:ext>
            </a:extLst>
          </p:cNvPr>
          <p:cNvSpPr>
            <a:spLocks noGrp="1"/>
          </p:cNvSpPr>
          <p:nvPr>
            <p:ph idx="1"/>
          </p:nvPr>
        </p:nvSpPr>
        <p:spPr/>
        <p:txBody>
          <a:bodyPr/>
          <a:lstStyle/>
          <a:p>
            <a:pPr eaLnBrk="1" hangingPunct="1"/>
            <a:r>
              <a:rPr lang="es-ES" altLang="en-US" dirty="0" err="1"/>
              <a:t>When</a:t>
            </a:r>
            <a:r>
              <a:rPr lang="es-ES" altLang="en-US" dirty="0"/>
              <a:t> </a:t>
            </a:r>
            <a:r>
              <a:rPr lang="es-ES" altLang="en-US" dirty="0" err="1"/>
              <a:t>SIRT</a:t>
            </a:r>
            <a:r>
              <a:rPr lang="es-ES" altLang="en-US" dirty="0"/>
              <a:t> </a:t>
            </a:r>
            <a:r>
              <a:rPr lang="es-ES" altLang="en-US" dirty="0" err="1"/>
              <a:t>is</a:t>
            </a:r>
            <a:r>
              <a:rPr lang="es-ES" altLang="en-US" dirty="0"/>
              <a:t> </a:t>
            </a:r>
            <a:r>
              <a:rPr lang="es-ES" altLang="en-US" dirty="0" err="1"/>
              <a:t>performed</a:t>
            </a:r>
            <a:r>
              <a:rPr lang="es-ES" altLang="en-US" dirty="0"/>
              <a:t>, </a:t>
            </a:r>
            <a:r>
              <a:rPr lang="es-ES" altLang="en-US" dirty="0" err="1"/>
              <a:t>all</a:t>
            </a:r>
            <a:r>
              <a:rPr lang="es-ES" altLang="en-US" dirty="0"/>
              <a:t> </a:t>
            </a:r>
            <a:r>
              <a:rPr lang="es-ES" altLang="en-US" dirty="0" err="1"/>
              <a:t>vials</a:t>
            </a:r>
            <a:r>
              <a:rPr lang="es-ES" altLang="en-US" dirty="0"/>
              <a:t> </a:t>
            </a:r>
            <a:r>
              <a:rPr lang="es-ES" altLang="en-US" dirty="0" err="1"/>
              <a:t>containing</a:t>
            </a:r>
            <a:r>
              <a:rPr lang="es-ES" altLang="en-US" dirty="0"/>
              <a:t> </a:t>
            </a:r>
            <a:r>
              <a:rPr lang="es-ES" altLang="en-US" baseline="30000" dirty="0"/>
              <a:t>90</a:t>
            </a:r>
            <a:r>
              <a:rPr lang="es-ES" altLang="en-US" dirty="0"/>
              <a:t>Y, </a:t>
            </a:r>
            <a:r>
              <a:rPr lang="es-ES" altLang="en-US" dirty="0" err="1"/>
              <a:t>all</a:t>
            </a:r>
            <a:r>
              <a:rPr lang="es-ES" altLang="en-US" dirty="0"/>
              <a:t> </a:t>
            </a:r>
            <a:r>
              <a:rPr lang="es-ES" altLang="en-US" dirty="0" err="1"/>
              <a:t>instruments</a:t>
            </a:r>
            <a:r>
              <a:rPr lang="es-ES" altLang="en-US" dirty="0"/>
              <a:t>, and </a:t>
            </a:r>
            <a:r>
              <a:rPr lang="es-ES" altLang="en-US" dirty="0" err="1"/>
              <a:t>disposable</a:t>
            </a:r>
            <a:r>
              <a:rPr lang="es-ES" altLang="en-US" dirty="0"/>
              <a:t> </a:t>
            </a:r>
            <a:r>
              <a:rPr lang="es-ES" altLang="en-US" dirty="0" err="1"/>
              <a:t>items</a:t>
            </a:r>
            <a:r>
              <a:rPr lang="es-ES" altLang="en-US" dirty="0"/>
              <a:t> </a:t>
            </a:r>
            <a:r>
              <a:rPr lang="es-ES" altLang="en-US" dirty="0" err="1"/>
              <a:t>used</a:t>
            </a:r>
            <a:r>
              <a:rPr lang="es-ES" altLang="en-US" dirty="0"/>
              <a:t> </a:t>
            </a:r>
            <a:r>
              <a:rPr lang="es-ES" altLang="en-US" dirty="0" err="1"/>
              <a:t>for</a:t>
            </a:r>
            <a:r>
              <a:rPr lang="es-ES" altLang="en-US" dirty="0"/>
              <a:t> </a:t>
            </a:r>
            <a:r>
              <a:rPr lang="es-ES" altLang="en-US" dirty="0" err="1"/>
              <a:t>preparing</a:t>
            </a:r>
            <a:r>
              <a:rPr lang="es-ES" altLang="en-US" dirty="0"/>
              <a:t> </a:t>
            </a:r>
            <a:r>
              <a:rPr lang="es-ES" altLang="en-US" dirty="0" err="1"/>
              <a:t>the</a:t>
            </a:r>
            <a:r>
              <a:rPr lang="es-ES" altLang="en-US" dirty="0"/>
              <a:t> </a:t>
            </a:r>
            <a:r>
              <a:rPr lang="es-ES" altLang="en-US" dirty="0" err="1"/>
              <a:t>dose</a:t>
            </a:r>
            <a:r>
              <a:rPr lang="es-ES" altLang="en-US" dirty="0"/>
              <a:t> and </a:t>
            </a:r>
            <a:r>
              <a:rPr lang="es-ES" altLang="en-US" dirty="0" err="1"/>
              <a:t>implanting</a:t>
            </a:r>
            <a:r>
              <a:rPr lang="es-ES" altLang="en-US" dirty="0"/>
              <a:t> </a:t>
            </a:r>
            <a:r>
              <a:rPr lang="es-ES" altLang="en-US" dirty="0" err="1"/>
              <a:t>the</a:t>
            </a:r>
            <a:r>
              <a:rPr lang="es-ES" altLang="en-US" dirty="0"/>
              <a:t> </a:t>
            </a:r>
            <a:r>
              <a:rPr lang="es-ES" altLang="en-US" dirty="0" err="1"/>
              <a:t>device</a:t>
            </a:r>
            <a:r>
              <a:rPr lang="es-ES" altLang="en-US" dirty="0"/>
              <a:t> </a:t>
            </a:r>
            <a:r>
              <a:rPr lang="es-ES" altLang="en-US" dirty="0" err="1"/>
              <a:t>should</a:t>
            </a:r>
            <a:r>
              <a:rPr lang="es-ES" altLang="en-US" dirty="0"/>
              <a:t> be </a:t>
            </a:r>
            <a:r>
              <a:rPr lang="es-ES" altLang="en-US" dirty="0" err="1"/>
              <a:t>handled</a:t>
            </a:r>
            <a:r>
              <a:rPr lang="es-ES" altLang="en-US" dirty="0"/>
              <a:t> </a:t>
            </a:r>
            <a:r>
              <a:rPr lang="es-ES" altLang="en-US" dirty="0" err="1"/>
              <a:t>with</a:t>
            </a:r>
            <a:r>
              <a:rPr lang="es-ES" altLang="en-US" dirty="0"/>
              <a:t> </a:t>
            </a:r>
            <a:r>
              <a:rPr lang="es-ES" altLang="en-US" dirty="0" err="1"/>
              <a:t>forceps</a:t>
            </a:r>
            <a:r>
              <a:rPr lang="es-ES" altLang="en-US" dirty="0"/>
              <a:t> and </a:t>
            </a:r>
            <a:r>
              <a:rPr lang="es-ES" altLang="en-US" dirty="0" err="1"/>
              <a:t>appropriate</a:t>
            </a:r>
            <a:r>
              <a:rPr lang="es-ES" altLang="en-US" dirty="0"/>
              <a:t> </a:t>
            </a:r>
            <a:r>
              <a:rPr lang="es-ES" altLang="en-US" dirty="0" err="1"/>
              <a:t>shielding</a:t>
            </a:r>
            <a:r>
              <a:rPr lang="es-ES" altLang="en-US" dirty="0"/>
              <a:t> </a:t>
            </a:r>
            <a:r>
              <a:rPr lang="es-ES" altLang="en-US" dirty="0" err="1"/>
              <a:t>to</a:t>
            </a:r>
            <a:r>
              <a:rPr lang="es-ES" altLang="en-US" dirty="0"/>
              <a:t> reduce </a:t>
            </a:r>
            <a:r>
              <a:rPr lang="es-ES" altLang="en-US" dirty="0" err="1"/>
              <a:t>ﬁnger</a:t>
            </a:r>
            <a:r>
              <a:rPr lang="es-ES" altLang="en-US" dirty="0"/>
              <a:t> doses. </a:t>
            </a:r>
          </a:p>
          <a:p>
            <a:pPr eaLnBrk="1" hangingPunct="1"/>
            <a:r>
              <a:rPr lang="es-ES" altLang="en-US" dirty="0" err="1"/>
              <a:t>Due</a:t>
            </a:r>
            <a:r>
              <a:rPr lang="es-ES" altLang="en-US" dirty="0"/>
              <a:t> </a:t>
            </a:r>
            <a:r>
              <a:rPr lang="es-ES" altLang="en-US" dirty="0" err="1"/>
              <a:t>to</a:t>
            </a:r>
            <a:r>
              <a:rPr lang="es-ES" altLang="en-US" dirty="0"/>
              <a:t> </a:t>
            </a:r>
            <a:r>
              <a:rPr lang="es-ES" altLang="en-US" dirty="0" err="1"/>
              <a:t>the</a:t>
            </a:r>
            <a:r>
              <a:rPr lang="es-ES" altLang="en-US" dirty="0"/>
              <a:t> </a:t>
            </a:r>
            <a:r>
              <a:rPr lang="es-ES" altLang="en-US" dirty="0" err="1"/>
              <a:t>high-energy</a:t>
            </a:r>
            <a:r>
              <a:rPr lang="es-ES" altLang="en-US" dirty="0"/>
              <a:t> beta </a:t>
            </a:r>
            <a:r>
              <a:rPr lang="es-ES" altLang="en-US" dirty="0" err="1"/>
              <a:t>emission</a:t>
            </a:r>
            <a:r>
              <a:rPr lang="es-ES" altLang="en-US" dirty="0"/>
              <a:t>, </a:t>
            </a:r>
            <a:r>
              <a:rPr lang="es-ES" altLang="en-US" dirty="0" err="1"/>
              <a:t>shielding</a:t>
            </a:r>
            <a:r>
              <a:rPr lang="es-ES" altLang="en-US" dirty="0"/>
              <a:t> </a:t>
            </a:r>
            <a:r>
              <a:rPr lang="es-ES" altLang="en-US" dirty="0" err="1"/>
              <a:t>should</a:t>
            </a:r>
            <a:r>
              <a:rPr lang="es-ES" altLang="en-US" dirty="0"/>
              <a:t> be </a:t>
            </a:r>
            <a:r>
              <a:rPr lang="es-ES" altLang="en-US" dirty="0" err="1"/>
              <a:t>provided</a:t>
            </a:r>
            <a:r>
              <a:rPr lang="es-ES" altLang="en-US" dirty="0"/>
              <a:t> </a:t>
            </a:r>
            <a:r>
              <a:rPr lang="es-ES" altLang="en-US" dirty="0" err="1"/>
              <a:t>with</a:t>
            </a:r>
            <a:r>
              <a:rPr lang="es-ES" altLang="en-US" dirty="0"/>
              <a:t> a </a:t>
            </a:r>
            <a:r>
              <a:rPr lang="es-ES" altLang="en-US" dirty="0" err="1"/>
              <a:t>low</a:t>
            </a:r>
            <a:r>
              <a:rPr lang="es-ES" altLang="en-US" dirty="0"/>
              <a:t> </a:t>
            </a:r>
            <a:r>
              <a:rPr lang="es-ES" altLang="en-US" dirty="0" err="1"/>
              <a:t>atomic</a:t>
            </a:r>
            <a:r>
              <a:rPr lang="es-ES" altLang="en-US" dirty="0"/>
              <a:t> </a:t>
            </a:r>
            <a:r>
              <a:rPr lang="es-ES" altLang="en-US" dirty="0" err="1"/>
              <a:t>number</a:t>
            </a:r>
            <a:r>
              <a:rPr lang="es-ES" altLang="en-US" dirty="0"/>
              <a:t> material </a:t>
            </a:r>
            <a:r>
              <a:rPr lang="es-ES" altLang="en-US" dirty="0" err="1"/>
              <a:t>such</a:t>
            </a:r>
            <a:r>
              <a:rPr lang="es-ES" altLang="en-US" dirty="0"/>
              <a:t> as </a:t>
            </a:r>
            <a:r>
              <a:rPr lang="es-ES" altLang="en-US" dirty="0" err="1"/>
              <a:t>acrylic</a:t>
            </a:r>
            <a:r>
              <a:rPr lang="es-ES" altLang="en-US" dirty="0"/>
              <a:t>. </a:t>
            </a:r>
          </a:p>
          <a:p>
            <a:pPr eaLnBrk="1" hangingPunct="1"/>
            <a:endParaRPr lang="es-ES" altLang="en-US" dirty="0"/>
          </a:p>
        </p:txBody>
      </p:sp>
      <p:sp>
        <p:nvSpPr>
          <p:cNvPr id="4" name="3 Marcador de número de diapositiva">
            <a:extLst>
              <a:ext uri="{FF2B5EF4-FFF2-40B4-BE49-F238E27FC236}">
                <a16:creationId xmlns:a16="http://schemas.microsoft.com/office/drawing/2014/main" xmlns="" id="{2A548788-713A-4FD0-87A3-AAC7162E0D27}"/>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48BB2A-C067-4633-9BC9-B82C20FE3F8D}" type="slidenum">
              <a:rPr lang="en-US" altLang="en-US">
                <a:solidFill>
                  <a:srgbClr val="045C75"/>
                </a:solidFill>
              </a:rPr>
              <a:pPr eaLnBrk="1" hangingPunct="1"/>
              <a:t>27</a:t>
            </a:fld>
            <a:endParaRPr lang="en-US" altLang="en-US">
              <a:solidFill>
                <a:srgbClr val="045C75"/>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8F639-7C46-494C-82AD-15F11284E21B}"/>
              </a:ext>
            </a:extLst>
          </p:cNvPr>
          <p:cNvSpPr>
            <a:spLocks noGrp="1"/>
          </p:cNvSpPr>
          <p:nvPr>
            <p:ph type="title"/>
          </p:nvPr>
        </p:nvSpPr>
        <p:spPr/>
        <p:txBody>
          <a:bodyPr>
            <a:normAutofit fontScale="90000"/>
          </a:bodyPr>
          <a:lstStyle/>
          <a:p>
            <a:pPr eaLnBrk="1" hangingPunct="1">
              <a:defRPr/>
            </a:pPr>
            <a:r>
              <a:rPr lang="en-US" dirty="0"/>
              <a:t>Recommendations 11</a:t>
            </a:r>
            <a:br>
              <a:rPr lang="en-US" dirty="0"/>
            </a:br>
            <a:r>
              <a:rPr lang="en-US" sz="4000" dirty="0"/>
              <a:t>(pp 91-94 , ICRP 139)</a:t>
            </a:r>
            <a:endParaRPr lang="en-US" dirty="0"/>
          </a:p>
        </p:txBody>
      </p:sp>
      <p:sp>
        <p:nvSpPr>
          <p:cNvPr id="41987" name="Content Placeholder 2">
            <a:extLst>
              <a:ext uri="{FF2B5EF4-FFF2-40B4-BE49-F238E27FC236}">
                <a16:creationId xmlns:a16="http://schemas.microsoft.com/office/drawing/2014/main" xmlns="" id="{BFDB18B9-3E67-4475-AA85-C4394E4E1505}"/>
              </a:ext>
            </a:extLst>
          </p:cNvPr>
          <p:cNvSpPr>
            <a:spLocks noGrp="1"/>
          </p:cNvSpPr>
          <p:nvPr>
            <p:ph idx="1"/>
          </p:nvPr>
        </p:nvSpPr>
        <p:spPr>
          <a:xfrm>
            <a:off x="381000" y="1600200"/>
            <a:ext cx="8229600" cy="4724400"/>
          </a:xfrm>
        </p:spPr>
        <p:txBody>
          <a:bodyPr/>
          <a:lstStyle/>
          <a:p>
            <a:pPr eaLnBrk="1" hangingPunct="1"/>
            <a:r>
              <a:rPr lang="es-ES" altLang="en-US" dirty="0" err="1"/>
              <a:t>Adequate</a:t>
            </a:r>
            <a:r>
              <a:rPr lang="es-ES" altLang="en-US" dirty="0"/>
              <a:t> </a:t>
            </a:r>
            <a:r>
              <a:rPr lang="es-ES" altLang="en-US" dirty="0" err="1"/>
              <a:t>resources</a:t>
            </a:r>
            <a:r>
              <a:rPr lang="es-ES" altLang="en-US" dirty="0"/>
              <a:t> </a:t>
            </a:r>
            <a:r>
              <a:rPr lang="es-ES" altLang="en-US" dirty="0" err="1"/>
              <a:t>should</a:t>
            </a:r>
            <a:r>
              <a:rPr lang="es-ES" altLang="en-US" dirty="0"/>
              <a:t> be </a:t>
            </a:r>
            <a:r>
              <a:rPr lang="es-ES" altLang="en-US" dirty="0" err="1"/>
              <a:t>provided</a:t>
            </a:r>
            <a:r>
              <a:rPr lang="es-ES" altLang="en-US" dirty="0"/>
              <a:t> </a:t>
            </a:r>
            <a:r>
              <a:rPr lang="es-ES" altLang="en-US" dirty="0" err="1"/>
              <a:t>for</a:t>
            </a:r>
            <a:r>
              <a:rPr lang="es-ES" altLang="en-US" dirty="0"/>
              <a:t> </a:t>
            </a:r>
            <a:r>
              <a:rPr lang="es-ES" altLang="en-US" dirty="0" err="1"/>
              <a:t>the</a:t>
            </a:r>
            <a:r>
              <a:rPr lang="es-ES" altLang="en-US" dirty="0"/>
              <a:t> </a:t>
            </a:r>
            <a:r>
              <a:rPr lang="es-ES" altLang="en-US" dirty="0" err="1"/>
              <a:t>purchase</a:t>
            </a:r>
            <a:r>
              <a:rPr lang="es-ES" altLang="en-US" dirty="0"/>
              <a:t>, </a:t>
            </a:r>
            <a:r>
              <a:rPr lang="es-ES" altLang="en-US" dirty="0" err="1"/>
              <a:t>testing</a:t>
            </a:r>
            <a:r>
              <a:rPr lang="es-ES" altLang="en-US" dirty="0"/>
              <a:t>, and </a:t>
            </a:r>
            <a:r>
              <a:rPr lang="es-ES" altLang="en-US" dirty="0" err="1"/>
              <a:t>replacement</a:t>
            </a:r>
            <a:r>
              <a:rPr lang="es-ES" altLang="en-US" dirty="0"/>
              <a:t> </a:t>
            </a:r>
            <a:r>
              <a:rPr lang="es-ES" altLang="en-US" dirty="0" err="1"/>
              <a:t>of</a:t>
            </a:r>
            <a:r>
              <a:rPr lang="es-ES" altLang="en-US" dirty="0"/>
              <a:t> </a:t>
            </a:r>
            <a:r>
              <a:rPr lang="es-ES" altLang="en-US" dirty="0" err="1"/>
              <a:t>protective</a:t>
            </a:r>
            <a:r>
              <a:rPr lang="es-ES" altLang="en-US" dirty="0"/>
              <a:t> </a:t>
            </a:r>
            <a:r>
              <a:rPr lang="es-ES" altLang="en-US" dirty="0" err="1"/>
              <a:t>garments</a:t>
            </a:r>
            <a:r>
              <a:rPr lang="es-ES" altLang="en-US" dirty="0"/>
              <a:t>.</a:t>
            </a:r>
          </a:p>
          <a:p>
            <a:pPr eaLnBrk="1" hangingPunct="1"/>
            <a:r>
              <a:rPr lang="es-ES" altLang="en-US" dirty="0" err="1"/>
              <a:t>Acceptability</a:t>
            </a:r>
            <a:r>
              <a:rPr lang="es-ES" altLang="en-US" dirty="0"/>
              <a:t> </a:t>
            </a:r>
            <a:r>
              <a:rPr lang="es-ES" altLang="en-US" dirty="0" err="1"/>
              <a:t>criteria</a:t>
            </a:r>
            <a:r>
              <a:rPr lang="es-ES" altLang="en-US" dirty="0"/>
              <a:t> </a:t>
            </a:r>
            <a:r>
              <a:rPr lang="es-ES" altLang="en-US" dirty="0" err="1" smtClean="0"/>
              <a:t>for</a:t>
            </a:r>
            <a:r>
              <a:rPr lang="es-ES" altLang="en-US" dirty="0" smtClean="0"/>
              <a:t> </a:t>
            </a:r>
            <a:r>
              <a:rPr lang="es-ES" altLang="en-US" dirty="0" err="1" smtClean="0"/>
              <a:t>the</a:t>
            </a:r>
            <a:r>
              <a:rPr lang="es-ES" altLang="en-US" dirty="0" smtClean="0"/>
              <a:t> </a:t>
            </a:r>
            <a:r>
              <a:rPr lang="es-ES" altLang="en-US" dirty="0" err="1" smtClean="0"/>
              <a:t>protective</a:t>
            </a:r>
            <a:r>
              <a:rPr lang="es-ES" altLang="en-US" dirty="0" smtClean="0"/>
              <a:t> </a:t>
            </a:r>
            <a:r>
              <a:rPr lang="es-ES" altLang="en-US" dirty="0" err="1" smtClean="0"/>
              <a:t>garments</a:t>
            </a:r>
            <a:r>
              <a:rPr lang="es-ES" altLang="en-US" dirty="0" smtClean="0"/>
              <a:t> </a:t>
            </a:r>
            <a:r>
              <a:rPr lang="es-ES" altLang="en-US" dirty="0" err="1" smtClean="0"/>
              <a:t>should</a:t>
            </a:r>
            <a:r>
              <a:rPr lang="es-ES" altLang="en-US" dirty="0" smtClean="0"/>
              <a:t> </a:t>
            </a:r>
            <a:r>
              <a:rPr lang="es-ES" altLang="en-US" dirty="0"/>
              <a:t>be </a:t>
            </a:r>
            <a:r>
              <a:rPr lang="es-ES" altLang="en-US" dirty="0" err="1"/>
              <a:t>established</a:t>
            </a:r>
            <a:r>
              <a:rPr lang="es-ES" altLang="en-US" dirty="0"/>
              <a:t> and </a:t>
            </a:r>
            <a:r>
              <a:rPr lang="es-ES" altLang="en-US" dirty="0" err="1"/>
              <a:t>applied</a:t>
            </a:r>
            <a:r>
              <a:rPr lang="es-ES" altLang="en-US" dirty="0"/>
              <a:t> in </a:t>
            </a:r>
            <a:r>
              <a:rPr lang="es-ES" altLang="en-US" dirty="0" err="1"/>
              <a:t>the</a:t>
            </a:r>
            <a:r>
              <a:rPr lang="es-ES" altLang="en-US" dirty="0"/>
              <a:t> </a:t>
            </a:r>
            <a:r>
              <a:rPr lang="es-ES" altLang="en-US" dirty="0" err="1"/>
              <a:t>facility</a:t>
            </a:r>
            <a:r>
              <a:rPr lang="es-ES" altLang="en-US" dirty="0"/>
              <a:t>.</a:t>
            </a:r>
          </a:p>
          <a:p>
            <a:pPr eaLnBrk="1" hangingPunct="1"/>
            <a:r>
              <a:rPr lang="es-ES" altLang="en-US" dirty="0" err="1"/>
              <a:t>Protective</a:t>
            </a:r>
            <a:r>
              <a:rPr lang="es-ES" altLang="en-US" dirty="0"/>
              <a:t> </a:t>
            </a:r>
            <a:r>
              <a:rPr lang="es-ES" altLang="en-US" dirty="0" err="1"/>
              <a:t>aprons</a:t>
            </a:r>
            <a:r>
              <a:rPr lang="es-ES" altLang="en-US" dirty="0"/>
              <a:t> </a:t>
            </a:r>
            <a:r>
              <a:rPr lang="es-ES" altLang="en-US" dirty="0" err="1"/>
              <a:t>should</a:t>
            </a:r>
            <a:r>
              <a:rPr lang="es-ES" altLang="en-US" dirty="0"/>
              <a:t> </a:t>
            </a:r>
            <a:r>
              <a:rPr lang="es-ES" altLang="en-US" dirty="0" err="1"/>
              <a:t>never</a:t>
            </a:r>
            <a:r>
              <a:rPr lang="es-ES" altLang="en-US" dirty="0"/>
              <a:t> be </a:t>
            </a:r>
            <a:r>
              <a:rPr lang="es-ES" altLang="en-US" dirty="0" err="1"/>
              <a:t>folded</a:t>
            </a:r>
            <a:r>
              <a:rPr lang="es-ES" altLang="en-US" dirty="0"/>
              <a:t>, as </a:t>
            </a:r>
            <a:r>
              <a:rPr lang="es-ES" altLang="en-US" dirty="0" err="1"/>
              <a:t>cracks</a:t>
            </a:r>
            <a:r>
              <a:rPr lang="es-ES" altLang="en-US" dirty="0"/>
              <a:t> in </a:t>
            </a:r>
            <a:r>
              <a:rPr lang="es-ES" altLang="en-US" dirty="0" err="1"/>
              <a:t>the</a:t>
            </a:r>
            <a:r>
              <a:rPr lang="es-ES" altLang="en-US" dirty="0"/>
              <a:t> </a:t>
            </a:r>
            <a:r>
              <a:rPr lang="es-ES" altLang="en-US" dirty="0" err="1"/>
              <a:t>protective</a:t>
            </a:r>
            <a:r>
              <a:rPr lang="es-ES" altLang="en-US" dirty="0"/>
              <a:t> </a:t>
            </a:r>
            <a:r>
              <a:rPr lang="es-ES" altLang="en-US" dirty="0" err="1"/>
              <a:t>lining</a:t>
            </a:r>
            <a:r>
              <a:rPr lang="es-ES" altLang="en-US" dirty="0"/>
              <a:t> can </a:t>
            </a:r>
            <a:r>
              <a:rPr lang="es-ES" altLang="en-US" dirty="0" err="1"/>
              <a:t>develop</a:t>
            </a:r>
            <a:r>
              <a:rPr lang="es-ES" altLang="en-US" dirty="0"/>
              <a:t> at </a:t>
            </a:r>
            <a:r>
              <a:rPr lang="es-ES" altLang="en-US" dirty="0" err="1"/>
              <a:t>the</a:t>
            </a:r>
            <a:r>
              <a:rPr lang="es-ES" altLang="en-US" dirty="0"/>
              <a:t> </a:t>
            </a:r>
            <a:r>
              <a:rPr lang="es-ES" altLang="en-US" dirty="0" err="1"/>
              <a:t>fold</a:t>
            </a:r>
            <a:r>
              <a:rPr lang="es-ES" altLang="en-US" dirty="0"/>
              <a:t>. </a:t>
            </a:r>
          </a:p>
        </p:txBody>
      </p:sp>
      <p:sp>
        <p:nvSpPr>
          <p:cNvPr id="41988" name="Slide Number Placeholder 2">
            <a:extLst>
              <a:ext uri="{FF2B5EF4-FFF2-40B4-BE49-F238E27FC236}">
                <a16:creationId xmlns:a16="http://schemas.microsoft.com/office/drawing/2014/main" xmlns="" id="{9688859B-B0EE-4ED5-8627-046B386E378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1362A9C-7AEA-4518-BA83-2AB90EDEC555}"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28</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055D70-F8DD-40A3-8804-066B63549893}"/>
              </a:ext>
            </a:extLst>
          </p:cNvPr>
          <p:cNvSpPr>
            <a:spLocks noGrp="1"/>
          </p:cNvSpPr>
          <p:nvPr>
            <p:ph type="title"/>
          </p:nvPr>
        </p:nvSpPr>
        <p:spPr/>
        <p:txBody>
          <a:bodyPr>
            <a:normAutofit fontScale="90000"/>
          </a:bodyPr>
          <a:lstStyle/>
          <a:p>
            <a:pPr eaLnBrk="1" hangingPunct="1">
              <a:defRPr/>
            </a:pPr>
            <a:r>
              <a:rPr lang="en-US" dirty="0"/>
              <a:t>Recommendations 12</a:t>
            </a:r>
            <a:br>
              <a:rPr lang="en-US" dirty="0"/>
            </a:br>
            <a:r>
              <a:rPr lang="en-US" sz="4000" dirty="0"/>
              <a:t>(pp 91-94 , ICRP 139)</a:t>
            </a:r>
            <a:endParaRPr lang="en-US" dirty="0"/>
          </a:p>
        </p:txBody>
      </p:sp>
      <p:sp>
        <p:nvSpPr>
          <p:cNvPr id="43011" name="Content Placeholder 2">
            <a:extLst>
              <a:ext uri="{FF2B5EF4-FFF2-40B4-BE49-F238E27FC236}">
                <a16:creationId xmlns:a16="http://schemas.microsoft.com/office/drawing/2014/main" xmlns="" id="{356EA1F8-C3B3-421B-A62E-AC5328729371}"/>
              </a:ext>
            </a:extLst>
          </p:cNvPr>
          <p:cNvSpPr>
            <a:spLocks noGrp="1"/>
          </p:cNvSpPr>
          <p:nvPr>
            <p:ph idx="1"/>
          </p:nvPr>
        </p:nvSpPr>
        <p:spPr>
          <a:xfrm>
            <a:off x="457200" y="1600200"/>
            <a:ext cx="8458200" cy="4724400"/>
          </a:xfrm>
        </p:spPr>
        <p:txBody>
          <a:bodyPr/>
          <a:lstStyle/>
          <a:p>
            <a:pPr eaLnBrk="1" hangingPunct="1"/>
            <a:r>
              <a:rPr lang="es-ES" altLang="en-US" dirty="0"/>
              <a:t>A </a:t>
            </a:r>
            <a:r>
              <a:rPr lang="es-ES" altLang="en-US" dirty="0" err="1"/>
              <a:t>comprehensive</a:t>
            </a:r>
            <a:r>
              <a:rPr lang="es-ES" altLang="en-US" dirty="0"/>
              <a:t> </a:t>
            </a:r>
            <a:r>
              <a:rPr lang="es-ES" altLang="en-US" dirty="0" err="1"/>
              <a:t>quality</a:t>
            </a:r>
            <a:r>
              <a:rPr lang="es-ES" altLang="en-US" dirty="0"/>
              <a:t> </a:t>
            </a:r>
            <a:r>
              <a:rPr lang="es-ES" altLang="en-US" dirty="0" err="1"/>
              <a:t>assurance</a:t>
            </a:r>
            <a:r>
              <a:rPr lang="es-ES" altLang="en-US" dirty="0"/>
              <a:t> </a:t>
            </a:r>
            <a:r>
              <a:rPr lang="es-ES" altLang="en-US" dirty="0" err="1"/>
              <a:t>programme</a:t>
            </a:r>
            <a:r>
              <a:rPr lang="es-ES" altLang="en-US" dirty="0"/>
              <a:t> </a:t>
            </a:r>
            <a:r>
              <a:rPr lang="es-ES" altLang="en-US" dirty="0" err="1"/>
              <a:t>should</a:t>
            </a:r>
            <a:r>
              <a:rPr lang="es-ES" altLang="en-US" dirty="0"/>
              <a:t> be </a:t>
            </a:r>
            <a:r>
              <a:rPr lang="es-ES" altLang="en-US" dirty="0" err="1"/>
              <a:t>established</a:t>
            </a:r>
            <a:r>
              <a:rPr lang="es-ES" altLang="en-US" dirty="0"/>
              <a:t> </a:t>
            </a:r>
            <a:r>
              <a:rPr lang="es-ES" altLang="en-US" dirty="0" err="1"/>
              <a:t>by</a:t>
            </a:r>
            <a:r>
              <a:rPr lang="es-ES" altLang="en-US" dirty="0"/>
              <a:t> </a:t>
            </a:r>
            <a:r>
              <a:rPr lang="es-ES" altLang="en-US" dirty="0" err="1"/>
              <a:t>the</a:t>
            </a:r>
            <a:r>
              <a:rPr lang="es-ES" altLang="en-US" dirty="0"/>
              <a:t> </a:t>
            </a:r>
            <a:r>
              <a:rPr lang="es-ES" altLang="en-US" dirty="0" err="1"/>
              <a:t>organisation</a:t>
            </a:r>
            <a:r>
              <a:rPr lang="es-ES" altLang="en-US" dirty="0"/>
              <a:t>. </a:t>
            </a:r>
          </a:p>
          <a:p>
            <a:pPr eaLnBrk="1" hangingPunct="1"/>
            <a:r>
              <a:rPr lang="es-ES" altLang="en-US" dirty="0" err="1"/>
              <a:t>The</a:t>
            </a:r>
            <a:r>
              <a:rPr lang="es-ES" altLang="en-US" dirty="0"/>
              <a:t> </a:t>
            </a:r>
            <a:r>
              <a:rPr lang="es-ES" altLang="en-US" dirty="0" err="1"/>
              <a:t>programme</a:t>
            </a:r>
            <a:r>
              <a:rPr lang="es-ES" altLang="en-US" dirty="0"/>
              <a:t> </a:t>
            </a:r>
            <a:r>
              <a:rPr lang="es-ES" altLang="en-US" dirty="0" err="1"/>
              <a:t>should</a:t>
            </a:r>
            <a:r>
              <a:rPr lang="es-ES" altLang="en-US" dirty="0"/>
              <a:t> </a:t>
            </a:r>
            <a:r>
              <a:rPr lang="es-ES" altLang="en-US" dirty="0" err="1"/>
              <a:t>aim</a:t>
            </a:r>
            <a:r>
              <a:rPr lang="es-ES" altLang="en-US" dirty="0"/>
              <a:t> </a:t>
            </a:r>
            <a:r>
              <a:rPr lang="es-ES" altLang="en-US" dirty="0" err="1"/>
              <a:t>to</a:t>
            </a:r>
            <a:r>
              <a:rPr lang="es-ES" altLang="en-US" dirty="0"/>
              <a:t> </a:t>
            </a:r>
            <a:r>
              <a:rPr lang="es-ES" altLang="en-US" dirty="0" err="1"/>
              <a:t>maintain</a:t>
            </a:r>
            <a:r>
              <a:rPr lang="es-ES" altLang="en-US" dirty="0"/>
              <a:t> </a:t>
            </a:r>
            <a:r>
              <a:rPr lang="es-ES" altLang="en-US" dirty="0" err="1"/>
              <a:t>best</a:t>
            </a:r>
            <a:r>
              <a:rPr lang="es-ES" altLang="en-US" dirty="0"/>
              <a:t> </a:t>
            </a:r>
            <a:r>
              <a:rPr lang="es-ES" altLang="en-US" dirty="0" err="1"/>
              <a:t>radiological</a:t>
            </a:r>
            <a:r>
              <a:rPr lang="es-ES" altLang="en-US" dirty="0"/>
              <a:t> </a:t>
            </a:r>
            <a:r>
              <a:rPr lang="es-ES" altLang="en-US" dirty="0" err="1"/>
              <a:t>protection</a:t>
            </a:r>
            <a:r>
              <a:rPr lang="es-ES" altLang="en-US" dirty="0"/>
              <a:t> </a:t>
            </a:r>
            <a:r>
              <a:rPr lang="es-ES" altLang="en-US" dirty="0" err="1"/>
              <a:t>practices</a:t>
            </a:r>
            <a:r>
              <a:rPr lang="es-ES" altLang="en-US" dirty="0"/>
              <a:t> </a:t>
            </a:r>
            <a:r>
              <a:rPr lang="es-ES" altLang="en-US" dirty="0" err="1"/>
              <a:t>to</a:t>
            </a:r>
            <a:r>
              <a:rPr lang="es-ES" altLang="en-US" dirty="0"/>
              <a:t> </a:t>
            </a:r>
            <a:r>
              <a:rPr lang="es-ES" altLang="en-US" dirty="0" err="1"/>
              <a:t>ensure</a:t>
            </a:r>
            <a:r>
              <a:rPr lang="es-ES" altLang="en-US" dirty="0"/>
              <a:t> </a:t>
            </a:r>
            <a:r>
              <a:rPr lang="es-ES" altLang="en-US" dirty="0" err="1"/>
              <a:t>appropriate</a:t>
            </a:r>
            <a:r>
              <a:rPr lang="es-ES" altLang="en-US" dirty="0"/>
              <a:t> </a:t>
            </a:r>
            <a:r>
              <a:rPr lang="es-ES" altLang="en-US" dirty="0" err="1"/>
              <a:t>occupational</a:t>
            </a:r>
            <a:r>
              <a:rPr lang="es-ES" altLang="en-US" dirty="0"/>
              <a:t> </a:t>
            </a:r>
            <a:r>
              <a:rPr lang="es-ES" altLang="en-US" dirty="0" err="1"/>
              <a:t>exposure</a:t>
            </a:r>
            <a:r>
              <a:rPr lang="es-ES" altLang="en-US" dirty="0"/>
              <a:t> control. </a:t>
            </a:r>
          </a:p>
          <a:p>
            <a:pPr eaLnBrk="1" hangingPunct="1"/>
            <a:r>
              <a:rPr lang="es-ES" altLang="en-US" dirty="0" err="1"/>
              <a:t>The</a:t>
            </a:r>
            <a:r>
              <a:rPr lang="es-ES" altLang="en-US" dirty="0"/>
              <a:t> </a:t>
            </a:r>
            <a:r>
              <a:rPr lang="es-ES" altLang="en-US" dirty="0" err="1"/>
              <a:t>programme</a:t>
            </a:r>
            <a:r>
              <a:rPr lang="es-ES" altLang="en-US" dirty="0"/>
              <a:t> </a:t>
            </a:r>
            <a:r>
              <a:rPr lang="es-ES" altLang="en-US" dirty="0" err="1"/>
              <a:t>should</a:t>
            </a:r>
            <a:r>
              <a:rPr lang="es-ES" altLang="en-US" dirty="0"/>
              <a:t> </a:t>
            </a:r>
            <a:r>
              <a:rPr lang="es-ES" altLang="en-US" dirty="0" err="1"/>
              <a:t>include</a:t>
            </a:r>
            <a:r>
              <a:rPr lang="es-ES" altLang="en-US" dirty="0"/>
              <a:t> </a:t>
            </a:r>
            <a:r>
              <a:rPr lang="es-ES" altLang="en-US" dirty="0" err="1"/>
              <a:t>appropriate</a:t>
            </a:r>
            <a:r>
              <a:rPr lang="es-ES" altLang="en-US" dirty="0"/>
              <a:t> </a:t>
            </a:r>
            <a:r>
              <a:rPr lang="es-ES" altLang="en-US" dirty="0" err="1"/>
              <a:t>audits</a:t>
            </a:r>
            <a:r>
              <a:rPr lang="es-ES" altLang="en-US" dirty="0"/>
              <a:t> </a:t>
            </a:r>
            <a:r>
              <a:rPr lang="es-ES" altLang="en-US" dirty="0" err="1"/>
              <a:t>to</a:t>
            </a:r>
            <a:r>
              <a:rPr lang="es-ES" altLang="en-US" dirty="0"/>
              <a:t> </a:t>
            </a:r>
            <a:r>
              <a:rPr lang="es-ES" altLang="en-US" dirty="0" err="1"/>
              <a:t>ensure</a:t>
            </a:r>
            <a:r>
              <a:rPr lang="es-ES" altLang="en-US" dirty="0"/>
              <a:t> </a:t>
            </a:r>
            <a:r>
              <a:rPr lang="es-ES" altLang="en-US" dirty="0" err="1"/>
              <a:t>that</a:t>
            </a:r>
            <a:r>
              <a:rPr lang="es-ES" altLang="en-US" dirty="0"/>
              <a:t> </a:t>
            </a:r>
            <a:r>
              <a:rPr lang="es-ES" altLang="en-US" dirty="0" err="1"/>
              <a:t>personnel</a:t>
            </a:r>
            <a:r>
              <a:rPr lang="es-ES" altLang="en-US" dirty="0"/>
              <a:t> </a:t>
            </a:r>
            <a:r>
              <a:rPr lang="es-ES" altLang="en-US" dirty="0" err="1"/>
              <a:t>adhere</a:t>
            </a:r>
            <a:r>
              <a:rPr lang="es-ES" altLang="en-US" dirty="0"/>
              <a:t> </a:t>
            </a:r>
            <a:r>
              <a:rPr lang="es-ES" altLang="en-US" dirty="0" err="1"/>
              <a:t>to</a:t>
            </a:r>
            <a:r>
              <a:rPr lang="es-ES" altLang="en-US" dirty="0"/>
              <a:t> </a:t>
            </a:r>
            <a:r>
              <a:rPr lang="es-ES" altLang="en-US" dirty="0" err="1"/>
              <a:t>procedures</a:t>
            </a:r>
            <a:r>
              <a:rPr lang="es-ES" altLang="en-US" dirty="0"/>
              <a:t>, </a:t>
            </a:r>
            <a:r>
              <a:rPr lang="es-ES" altLang="en-US" dirty="0" err="1"/>
              <a:t>especially</a:t>
            </a:r>
            <a:r>
              <a:rPr lang="es-ES" altLang="en-US" dirty="0"/>
              <a:t> </a:t>
            </a:r>
            <a:r>
              <a:rPr lang="es-ES" altLang="en-US" dirty="0" err="1"/>
              <a:t>related</a:t>
            </a:r>
            <a:r>
              <a:rPr lang="es-ES" altLang="en-US" dirty="0"/>
              <a:t> </a:t>
            </a:r>
            <a:r>
              <a:rPr lang="es-ES" altLang="en-US" dirty="0" err="1"/>
              <a:t>to</a:t>
            </a:r>
            <a:r>
              <a:rPr lang="es-ES" altLang="en-US" dirty="0"/>
              <a:t> </a:t>
            </a:r>
            <a:r>
              <a:rPr lang="es-ES" altLang="en-US" dirty="0" err="1"/>
              <a:t>wearing</a:t>
            </a:r>
            <a:r>
              <a:rPr lang="es-ES" altLang="en-US" dirty="0"/>
              <a:t> </a:t>
            </a:r>
            <a:r>
              <a:rPr lang="es-ES" altLang="en-US" dirty="0" err="1"/>
              <a:t>of</a:t>
            </a:r>
            <a:r>
              <a:rPr lang="es-ES" altLang="en-US" dirty="0"/>
              <a:t> </a:t>
            </a:r>
            <a:r>
              <a:rPr lang="es-ES" altLang="en-US" dirty="0" err="1"/>
              <a:t>dosimeters</a:t>
            </a:r>
            <a:r>
              <a:rPr lang="es-ES" altLang="en-US" dirty="0"/>
              <a:t>, </a:t>
            </a:r>
            <a:r>
              <a:rPr lang="es-ES" altLang="en-US" dirty="0" err="1"/>
              <a:t>protective</a:t>
            </a:r>
            <a:r>
              <a:rPr lang="es-ES" altLang="en-US" dirty="0"/>
              <a:t> </a:t>
            </a:r>
            <a:r>
              <a:rPr lang="es-ES" altLang="en-US" dirty="0" err="1"/>
              <a:t>devices</a:t>
            </a:r>
            <a:r>
              <a:rPr lang="es-ES" altLang="en-US" dirty="0"/>
              <a:t>, and </a:t>
            </a:r>
            <a:r>
              <a:rPr lang="es-ES" altLang="en-US" dirty="0" err="1"/>
              <a:t>methods</a:t>
            </a:r>
            <a:r>
              <a:rPr lang="es-ES" altLang="en-US" dirty="0"/>
              <a:t> </a:t>
            </a:r>
            <a:r>
              <a:rPr lang="es-ES" altLang="en-US" dirty="0" err="1"/>
              <a:t>to</a:t>
            </a:r>
            <a:r>
              <a:rPr lang="es-ES" altLang="en-US" dirty="0"/>
              <a:t> </a:t>
            </a:r>
            <a:r>
              <a:rPr lang="es-ES" altLang="en-US" dirty="0" err="1"/>
              <a:t>optimise</a:t>
            </a:r>
            <a:r>
              <a:rPr lang="es-ES" altLang="en-US" dirty="0"/>
              <a:t> </a:t>
            </a:r>
            <a:r>
              <a:rPr lang="es-ES" altLang="en-US" dirty="0" err="1"/>
              <a:t>occupational</a:t>
            </a:r>
            <a:r>
              <a:rPr lang="es-ES" altLang="en-US" dirty="0"/>
              <a:t> </a:t>
            </a:r>
            <a:r>
              <a:rPr lang="es-ES" altLang="en-US" dirty="0" err="1"/>
              <a:t>protection</a:t>
            </a:r>
            <a:r>
              <a:rPr lang="es-ES" altLang="en-US" dirty="0"/>
              <a:t>.</a:t>
            </a:r>
          </a:p>
        </p:txBody>
      </p:sp>
      <p:sp>
        <p:nvSpPr>
          <p:cNvPr id="43012" name="Slide Number Placeholder 2">
            <a:extLst>
              <a:ext uri="{FF2B5EF4-FFF2-40B4-BE49-F238E27FC236}">
                <a16:creationId xmlns:a16="http://schemas.microsoft.com/office/drawing/2014/main" xmlns="" id="{1C104DF5-BFC4-4051-A9C6-E232F10D7F4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434CEF1-B834-4631-BCDE-1B46DF65AF03}" type="slidenum">
              <a:rPr lang="en-US" altLang="en-US" sz="1200">
                <a:solidFill>
                  <a:srgbClr val="045C75"/>
                </a:solidFill>
                <a:ea typeface="ＭＳ Ｐゴシック" panose="020B0600070205080204" pitchFamily="34" charset="-128"/>
              </a:rPr>
              <a:pPr eaLnBrk="1" hangingPunct="1">
                <a:spcBef>
                  <a:spcPct val="0"/>
                </a:spcBef>
                <a:buClrTx/>
                <a:buSzTx/>
                <a:buFontTx/>
                <a:buNone/>
              </a:pPr>
              <a:t>29</a:t>
            </a:fld>
            <a:endParaRPr lang="en-US" altLang="en-US" sz="1200">
              <a:solidFill>
                <a:srgbClr val="045C75"/>
              </a:solidFill>
              <a:ea typeface="ＭＳ Ｐゴシック" panose="020B0600070205080204" pitchFamily="34" charset="-128"/>
            </a:endParaRPr>
          </a:p>
        </p:txBody>
      </p:sp>
    </p:spTree>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4 Marcador de contenido">
            <a:extLst>
              <a:ext uri="{FF2B5EF4-FFF2-40B4-BE49-F238E27FC236}">
                <a16:creationId xmlns:a16="http://schemas.microsoft.com/office/drawing/2014/main" xmlns="" id="{A064AE7E-1872-4DCA-9330-9B2F7C0C41E3}"/>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514600" y="463550"/>
            <a:ext cx="4365625" cy="6073775"/>
          </a:xfrm>
        </p:spPr>
      </p:pic>
      <p:sp>
        <p:nvSpPr>
          <p:cNvPr id="4" name="3 Marcador de número de diapositiva">
            <a:extLst>
              <a:ext uri="{FF2B5EF4-FFF2-40B4-BE49-F238E27FC236}">
                <a16:creationId xmlns:a16="http://schemas.microsoft.com/office/drawing/2014/main" xmlns="" id="{6EC3278D-8013-45BA-BAEE-8061DCEA28FD}"/>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703B76-B7D2-4793-AD7D-FF9AE4A7D89B}" type="slidenum">
              <a:rPr lang="en-US" altLang="en-US">
                <a:solidFill>
                  <a:srgbClr val="045C75"/>
                </a:solidFill>
              </a:rPr>
              <a:pPr eaLnBrk="1" hangingPunct="1"/>
              <a:t>3</a:t>
            </a:fld>
            <a:endParaRPr lang="en-US" altLang="en-US">
              <a:solidFill>
                <a:srgbClr val="045C75"/>
              </a:solidFill>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6BD8E-B858-44EA-BCF5-541BE8EE5DF8}"/>
              </a:ext>
            </a:extLst>
          </p:cNvPr>
          <p:cNvSpPr>
            <a:spLocks noGrp="1"/>
          </p:cNvSpPr>
          <p:nvPr>
            <p:ph type="title"/>
          </p:nvPr>
        </p:nvSpPr>
        <p:spPr/>
        <p:txBody>
          <a:bodyPr>
            <a:normAutofit fontScale="90000"/>
          </a:bodyPr>
          <a:lstStyle/>
          <a:p>
            <a:pPr eaLnBrk="1" hangingPunct="1">
              <a:defRPr/>
            </a:pPr>
            <a:r>
              <a:rPr lang="en-US" dirty="0"/>
              <a:t>Recommendations 13 </a:t>
            </a:r>
            <a:br>
              <a:rPr lang="en-US" dirty="0"/>
            </a:br>
            <a:r>
              <a:rPr lang="en-US" dirty="0"/>
              <a:t>(pp 91-94 , ICRP 139)</a:t>
            </a:r>
          </a:p>
        </p:txBody>
      </p:sp>
      <p:sp>
        <p:nvSpPr>
          <p:cNvPr id="44035" name="Content Placeholder 2">
            <a:extLst>
              <a:ext uri="{FF2B5EF4-FFF2-40B4-BE49-F238E27FC236}">
                <a16:creationId xmlns:a16="http://schemas.microsoft.com/office/drawing/2014/main" xmlns="" id="{257DD761-91FD-4FF8-AD71-7E43239D409E}"/>
              </a:ext>
            </a:extLst>
          </p:cNvPr>
          <p:cNvSpPr>
            <a:spLocks noGrp="1"/>
          </p:cNvSpPr>
          <p:nvPr>
            <p:ph idx="1"/>
          </p:nvPr>
        </p:nvSpPr>
        <p:spPr>
          <a:xfrm>
            <a:off x="228600" y="1600200"/>
            <a:ext cx="8915400" cy="4724400"/>
          </a:xfrm>
        </p:spPr>
        <p:txBody>
          <a:bodyPr/>
          <a:lstStyle/>
          <a:p>
            <a:pPr eaLnBrk="1" hangingPunct="1"/>
            <a:r>
              <a:rPr lang="es-ES" altLang="en-US" dirty="0" err="1"/>
              <a:t>The</a:t>
            </a:r>
            <a:r>
              <a:rPr lang="es-ES" altLang="en-US" dirty="0"/>
              <a:t> </a:t>
            </a:r>
            <a:r>
              <a:rPr lang="es-ES" altLang="en-US" dirty="0" err="1"/>
              <a:t>radiological</a:t>
            </a:r>
            <a:r>
              <a:rPr lang="es-ES" altLang="en-US" dirty="0"/>
              <a:t> </a:t>
            </a:r>
            <a:r>
              <a:rPr lang="es-ES" altLang="en-US" dirty="0" err="1"/>
              <a:t>protection</a:t>
            </a:r>
            <a:r>
              <a:rPr lang="es-ES" altLang="en-US" dirty="0"/>
              <a:t> </a:t>
            </a:r>
            <a:r>
              <a:rPr lang="es-ES" altLang="en-US" dirty="0" err="1"/>
              <a:t>programme</a:t>
            </a:r>
            <a:r>
              <a:rPr lang="es-ES" altLang="en-US" dirty="0"/>
              <a:t> </a:t>
            </a:r>
            <a:r>
              <a:rPr lang="es-ES" altLang="en-US" dirty="0" err="1"/>
              <a:t>should</a:t>
            </a:r>
            <a:r>
              <a:rPr lang="es-ES" altLang="en-US" dirty="0"/>
              <a:t> </a:t>
            </a:r>
            <a:r>
              <a:rPr lang="es-ES" altLang="en-US" dirty="0" err="1"/>
              <a:t>include</a:t>
            </a:r>
            <a:r>
              <a:rPr lang="es-ES" altLang="en-US" dirty="0"/>
              <a:t> </a:t>
            </a:r>
            <a:r>
              <a:rPr lang="es-ES" altLang="en-US" dirty="0" err="1"/>
              <a:t>audits</a:t>
            </a:r>
            <a:r>
              <a:rPr lang="es-ES" altLang="en-US" dirty="0"/>
              <a:t> </a:t>
            </a:r>
            <a:r>
              <a:rPr lang="es-ES" altLang="en-US" dirty="0" err="1"/>
              <a:t>of</a:t>
            </a:r>
            <a:r>
              <a:rPr lang="es-ES" altLang="en-US" dirty="0"/>
              <a:t> </a:t>
            </a:r>
            <a:r>
              <a:rPr lang="es-ES" altLang="en-US" dirty="0" err="1"/>
              <a:t>occupational</a:t>
            </a:r>
            <a:r>
              <a:rPr lang="es-ES" altLang="en-US" dirty="0"/>
              <a:t> doses, </a:t>
            </a:r>
            <a:r>
              <a:rPr lang="es-ES" altLang="en-US" dirty="0" err="1"/>
              <a:t>investigation</a:t>
            </a:r>
            <a:r>
              <a:rPr lang="es-ES" altLang="en-US" dirty="0"/>
              <a:t> </a:t>
            </a:r>
            <a:r>
              <a:rPr lang="es-ES" altLang="en-US" dirty="0" err="1"/>
              <a:t>of</a:t>
            </a:r>
            <a:r>
              <a:rPr lang="es-ES" altLang="en-US" dirty="0"/>
              <a:t> </a:t>
            </a:r>
            <a:r>
              <a:rPr lang="es-ES" altLang="en-US" dirty="0" err="1"/>
              <a:t>abnormal</a:t>
            </a:r>
            <a:r>
              <a:rPr lang="es-ES" altLang="en-US" dirty="0"/>
              <a:t> </a:t>
            </a:r>
            <a:r>
              <a:rPr lang="es-ES" altLang="en-US" dirty="0" err="1"/>
              <a:t>exposure</a:t>
            </a:r>
            <a:r>
              <a:rPr lang="es-ES" altLang="en-US" dirty="0"/>
              <a:t>, </a:t>
            </a:r>
            <a:r>
              <a:rPr lang="es-ES" altLang="en-US" dirty="0" err="1"/>
              <a:t>reporting</a:t>
            </a:r>
            <a:r>
              <a:rPr lang="es-ES" altLang="en-US" dirty="0"/>
              <a:t> and </a:t>
            </a:r>
            <a:r>
              <a:rPr lang="es-ES" altLang="en-US" dirty="0" err="1"/>
              <a:t>recording</a:t>
            </a:r>
            <a:r>
              <a:rPr lang="es-ES" altLang="en-US" dirty="0"/>
              <a:t> </a:t>
            </a:r>
            <a:r>
              <a:rPr lang="es-ES" altLang="en-US" dirty="0" err="1"/>
              <a:t>results</a:t>
            </a:r>
            <a:r>
              <a:rPr lang="es-ES" altLang="en-US" dirty="0"/>
              <a:t>, and </a:t>
            </a:r>
            <a:r>
              <a:rPr lang="es-ES" altLang="en-US" dirty="0" err="1"/>
              <a:t>corrective</a:t>
            </a:r>
            <a:r>
              <a:rPr lang="es-ES" altLang="en-US" dirty="0"/>
              <a:t> </a:t>
            </a:r>
            <a:r>
              <a:rPr lang="es-ES" altLang="en-US" dirty="0" err="1"/>
              <a:t>actions</a:t>
            </a:r>
            <a:r>
              <a:rPr lang="es-ES" altLang="en-US" dirty="0"/>
              <a:t> </a:t>
            </a:r>
            <a:r>
              <a:rPr lang="es-ES" altLang="en-US" dirty="0" err="1"/>
              <a:t>if</a:t>
            </a:r>
            <a:r>
              <a:rPr lang="es-ES" altLang="en-US" dirty="0"/>
              <a:t> </a:t>
            </a:r>
            <a:r>
              <a:rPr lang="es-ES" altLang="en-US" dirty="0" err="1"/>
              <a:t>appropriate</a:t>
            </a:r>
            <a:r>
              <a:rPr lang="es-ES" altLang="en-US" dirty="0"/>
              <a:t>.</a:t>
            </a:r>
          </a:p>
          <a:p>
            <a:pPr eaLnBrk="1" hangingPunct="1"/>
            <a:r>
              <a:rPr lang="es-ES" altLang="en-US" dirty="0" err="1"/>
              <a:t>Protective</a:t>
            </a:r>
            <a:r>
              <a:rPr lang="es-ES" altLang="en-US" dirty="0"/>
              <a:t> </a:t>
            </a:r>
            <a:r>
              <a:rPr lang="es-ES" altLang="en-US" dirty="0" err="1"/>
              <a:t>aprons</a:t>
            </a:r>
            <a:r>
              <a:rPr lang="es-ES" altLang="en-US" dirty="0"/>
              <a:t> </a:t>
            </a:r>
            <a:r>
              <a:rPr lang="es-ES" altLang="en-US" dirty="0" err="1"/>
              <a:t>should</a:t>
            </a:r>
            <a:r>
              <a:rPr lang="es-ES" altLang="en-US" dirty="0"/>
              <a:t> be </a:t>
            </a:r>
            <a:r>
              <a:rPr lang="es-ES" altLang="en-US" dirty="0" err="1"/>
              <a:t>inspected</a:t>
            </a:r>
            <a:r>
              <a:rPr lang="es-ES" altLang="en-US" dirty="0"/>
              <a:t> </a:t>
            </a:r>
            <a:r>
              <a:rPr lang="es-ES" altLang="en-US" dirty="0" err="1"/>
              <a:t>visually</a:t>
            </a:r>
            <a:r>
              <a:rPr lang="es-ES" altLang="en-US" dirty="0"/>
              <a:t> prior </a:t>
            </a:r>
            <a:r>
              <a:rPr lang="es-ES" altLang="en-US" dirty="0" err="1"/>
              <a:t>to</a:t>
            </a:r>
            <a:r>
              <a:rPr lang="es-ES" altLang="en-US" dirty="0"/>
              <a:t> </a:t>
            </a:r>
            <a:r>
              <a:rPr lang="es-ES" altLang="en-US" dirty="0" err="1"/>
              <a:t>each</a:t>
            </a:r>
            <a:r>
              <a:rPr lang="es-ES" altLang="en-US" dirty="0"/>
              <a:t> use </a:t>
            </a:r>
            <a:r>
              <a:rPr lang="es-ES" altLang="en-US" dirty="0" err="1"/>
              <a:t>for</a:t>
            </a:r>
            <a:r>
              <a:rPr lang="es-ES" altLang="en-US" dirty="0"/>
              <a:t> </a:t>
            </a:r>
            <a:r>
              <a:rPr lang="es-ES" altLang="en-US" dirty="0" err="1"/>
              <a:t>damage</a:t>
            </a:r>
            <a:r>
              <a:rPr lang="es-ES" altLang="en-US" dirty="0"/>
              <a:t> and </a:t>
            </a:r>
            <a:r>
              <a:rPr lang="es-ES" altLang="en-US" dirty="0" err="1"/>
              <a:t>defects</a:t>
            </a:r>
            <a:r>
              <a:rPr lang="es-ES" altLang="en-US" dirty="0"/>
              <a:t>, </a:t>
            </a:r>
            <a:r>
              <a:rPr lang="es-ES" altLang="en-US" dirty="0" err="1"/>
              <a:t>kinks</a:t>
            </a:r>
            <a:r>
              <a:rPr lang="es-ES" altLang="en-US" dirty="0"/>
              <a:t>, and </a:t>
            </a:r>
            <a:r>
              <a:rPr lang="es-ES" altLang="en-US" dirty="0" err="1"/>
              <a:t>irregularities</a:t>
            </a:r>
            <a:r>
              <a:rPr lang="es-ES" altLang="en-US" dirty="0"/>
              <a:t>. </a:t>
            </a:r>
            <a:r>
              <a:rPr lang="es-ES" altLang="en-US" dirty="0" err="1"/>
              <a:t>They</a:t>
            </a:r>
            <a:r>
              <a:rPr lang="es-ES" altLang="en-US" dirty="0"/>
              <a:t> </a:t>
            </a:r>
            <a:r>
              <a:rPr lang="es-ES" altLang="en-US" dirty="0" err="1"/>
              <a:t>should</a:t>
            </a:r>
            <a:r>
              <a:rPr lang="es-ES" altLang="en-US" dirty="0"/>
              <a:t> </a:t>
            </a:r>
            <a:r>
              <a:rPr lang="es-ES" altLang="en-US" dirty="0" err="1"/>
              <a:t>also</a:t>
            </a:r>
            <a:r>
              <a:rPr lang="es-ES" altLang="en-US" dirty="0"/>
              <a:t> be </a:t>
            </a:r>
            <a:r>
              <a:rPr lang="es-ES" altLang="en-US" dirty="0" err="1"/>
              <a:t>inspected</a:t>
            </a:r>
            <a:r>
              <a:rPr lang="es-ES" altLang="en-US" dirty="0"/>
              <a:t> </a:t>
            </a:r>
            <a:r>
              <a:rPr lang="es-ES" altLang="en-US" dirty="0" err="1"/>
              <a:t>with</a:t>
            </a:r>
            <a:r>
              <a:rPr lang="es-ES" altLang="en-US" dirty="0"/>
              <a:t> </a:t>
            </a:r>
            <a:r>
              <a:rPr lang="es-ES" altLang="en-US" dirty="0">
                <a:solidFill>
                  <a:srgbClr val="FF0000"/>
                </a:solidFill>
              </a:rPr>
              <a:t>x-</a:t>
            </a:r>
            <a:r>
              <a:rPr lang="es-ES" altLang="en-US" dirty="0"/>
              <a:t> </a:t>
            </a:r>
            <a:r>
              <a:rPr lang="es-ES" altLang="en-US" dirty="0" err="1"/>
              <a:t>rays</a:t>
            </a:r>
            <a:r>
              <a:rPr lang="es-ES" altLang="en-US" dirty="0"/>
              <a:t> </a:t>
            </a:r>
            <a:r>
              <a:rPr lang="es-ES" altLang="en-US" dirty="0" err="1"/>
              <a:t>for</a:t>
            </a:r>
            <a:r>
              <a:rPr lang="es-ES" altLang="en-US" dirty="0"/>
              <a:t> </a:t>
            </a:r>
            <a:r>
              <a:rPr lang="es-ES" altLang="en-US" dirty="0" err="1"/>
              <a:t>any</a:t>
            </a:r>
            <a:r>
              <a:rPr lang="es-ES" altLang="en-US" dirty="0"/>
              <a:t> </a:t>
            </a:r>
            <a:r>
              <a:rPr lang="es-ES" altLang="en-US" dirty="0" err="1"/>
              <a:t>defects</a:t>
            </a:r>
            <a:r>
              <a:rPr lang="es-ES" altLang="en-US" dirty="0"/>
              <a:t> in </a:t>
            </a:r>
            <a:r>
              <a:rPr lang="es-ES" altLang="en-US" dirty="0" err="1"/>
              <a:t>the</a:t>
            </a:r>
            <a:r>
              <a:rPr lang="es-ES" altLang="en-US" dirty="0"/>
              <a:t> </a:t>
            </a:r>
            <a:r>
              <a:rPr lang="es-ES" altLang="en-US" dirty="0" err="1"/>
              <a:t>protective</a:t>
            </a:r>
            <a:r>
              <a:rPr lang="es-ES" altLang="en-US" dirty="0"/>
              <a:t> material </a:t>
            </a:r>
            <a:r>
              <a:rPr lang="es-ES" altLang="en-US" dirty="0" err="1"/>
              <a:t>upon</a:t>
            </a:r>
            <a:r>
              <a:rPr lang="es-ES" altLang="en-US" dirty="0"/>
              <a:t> </a:t>
            </a:r>
            <a:r>
              <a:rPr lang="es-ES" altLang="en-US" dirty="0" err="1"/>
              <a:t>receipt</a:t>
            </a:r>
            <a:r>
              <a:rPr lang="es-ES" altLang="en-US" dirty="0"/>
              <a:t>, and </a:t>
            </a:r>
            <a:r>
              <a:rPr lang="es-ES" altLang="en-US" dirty="0" err="1"/>
              <a:t>annually</a:t>
            </a:r>
            <a:r>
              <a:rPr lang="es-ES" altLang="en-US" dirty="0"/>
              <a:t> </a:t>
            </a:r>
            <a:r>
              <a:rPr lang="es-ES" altLang="en-US" dirty="0" err="1"/>
              <a:t>thereafter</a:t>
            </a:r>
            <a:r>
              <a:rPr lang="es-ES" altLang="en-US" dirty="0"/>
              <a:t> </a:t>
            </a:r>
            <a:r>
              <a:rPr lang="es-ES" altLang="en-US" dirty="0" err="1"/>
              <a:t>for</a:t>
            </a:r>
            <a:r>
              <a:rPr lang="es-ES" altLang="en-US" dirty="0"/>
              <a:t> </a:t>
            </a:r>
            <a:r>
              <a:rPr lang="es-ES" altLang="en-US" dirty="0" err="1"/>
              <a:t>any</a:t>
            </a:r>
            <a:r>
              <a:rPr lang="es-ES" altLang="en-US" dirty="0"/>
              <a:t> </a:t>
            </a:r>
            <a:r>
              <a:rPr lang="es-ES" altLang="en-US" dirty="0" err="1"/>
              <a:t>deterioration</a:t>
            </a:r>
            <a:r>
              <a:rPr lang="es-ES" altLang="en-US" dirty="0"/>
              <a:t>. </a:t>
            </a:r>
          </a:p>
          <a:p>
            <a:pPr eaLnBrk="1" hangingPunct="1"/>
            <a:r>
              <a:rPr lang="es-ES" altLang="en-US" dirty="0" err="1"/>
              <a:t>Written</a:t>
            </a:r>
            <a:r>
              <a:rPr lang="es-ES" altLang="en-US" dirty="0"/>
              <a:t> </a:t>
            </a:r>
            <a:r>
              <a:rPr lang="es-ES" altLang="en-US" dirty="0" err="1"/>
              <a:t>procedures</a:t>
            </a:r>
            <a:r>
              <a:rPr lang="es-ES" altLang="en-US" dirty="0"/>
              <a:t> </a:t>
            </a:r>
            <a:r>
              <a:rPr lang="es-ES" altLang="en-US" dirty="0" err="1"/>
              <a:t>to</a:t>
            </a:r>
            <a:r>
              <a:rPr lang="es-ES" altLang="en-US" dirty="0"/>
              <a:t> </a:t>
            </a:r>
            <a:r>
              <a:rPr lang="es-ES" altLang="en-US" dirty="0" err="1"/>
              <a:t>clean</a:t>
            </a:r>
            <a:r>
              <a:rPr lang="es-ES" altLang="en-US" dirty="0"/>
              <a:t> </a:t>
            </a:r>
            <a:r>
              <a:rPr lang="es-ES" altLang="en-US" dirty="0" err="1"/>
              <a:t>protective</a:t>
            </a:r>
            <a:r>
              <a:rPr lang="es-ES" altLang="en-US" dirty="0"/>
              <a:t> </a:t>
            </a:r>
            <a:r>
              <a:rPr lang="es-ES" altLang="en-US" dirty="0" err="1"/>
              <a:t>equipment</a:t>
            </a:r>
            <a:r>
              <a:rPr lang="es-ES" altLang="en-US" dirty="0"/>
              <a:t> </a:t>
            </a:r>
            <a:r>
              <a:rPr lang="es-ES" altLang="en-US" dirty="0" err="1"/>
              <a:t>while</a:t>
            </a:r>
            <a:r>
              <a:rPr lang="es-ES" altLang="en-US" dirty="0"/>
              <a:t> </a:t>
            </a:r>
            <a:r>
              <a:rPr lang="es-ES" altLang="en-US" dirty="0" err="1"/>
              <a:t>avoiding</a:t>
            </a:r>
            <a:r>
              <a:rPr lang="es-ES" altLang="en-US" dirty="0"/>
              <a:t> </a:t>
            </a:r>
            <a:r>
              <a:rPr lang="es-ES" altLang="en-US" dirty="0" err="1"/>
              <a:t>damage</a:t>
            </a:r>
            <a:r>
              <a:rPr lang="es-ES" altLang="en-US" dirty="0"/>
              <a:t> </a:t>
            </a:r>
            <a:r>
              <a:rPr lang="es-ES" altLang="en-US" dirty="0" err="1"/>
              <a:t>to</a:t>
            </a:r>
            <a:r>
              <a:rPr lang="es-ES" altLang="en-US" dirty="0"/>
              <a:t> </a:t>
            </a:r>
            <a:r>
              <a:rPr lang="es-ES" altLang="en-US" dirty="0" err="1"/>
              <a:t>the</a:t>
            </a:r>
            <a:r>
              <a:rPr lang="es-ES" altLang="en-US" dirty="0"/>
              <a:t> </a:t>
            </a:r>
            <a:r>
              <a:rPr lang="es-ES" altLang="en-US" dirty="0" err="1"/>
              <a:t>item</a:t>
            </a:r>
            <a:r>
              <a:rPr lang="es-ES" altLang="en-US" dirty="0"/>
              <a:t> </a:t>
            </a:r>
            <a:r>
              <a:rPr lang="es-ES" altLang="en-US" dirty="0" err="1"/>
              <a:t>should</a:t>
            </a:r>
            <a:r>
              <a:rPr lang="es-ES" altLang="en-US" dirty="0"/>
              <a:t> be </a:t>
            </a:r>
            <a:r>
              <a:rPr lang="es-ES" altLang="en-US" dirty="0" err="1"/>
              <a:t>included</a:t>
            </a:r>
            <a:r>
              <a:rPr lang="es-ES" altLang="en-US" dirty="0"/>
              <a:t> in </a:t>
            </a:r>
            <a:r>
              <a:rPr lang="es-ES" altLang="en-US" dirty="0" err="1"/>
              <a:t>the</a:t>
            </a:r>
            <a:r>
              <a:rPr lang="es-ES" altLang="en-US" dirty="0"/>
              <a:t> </a:t>
            </a:r>
            <a:r>
              <a:rPr lang="es-ES" altLang="en-US" dirty="0" err="1"/>
              <a:t>quality</a:t>
            </a:r>
            <a:r>
              <a:rPr lang="es-ES" altLang="en-US" dirty="0"/>
              <a:t> </a:t>
            </a:r>
            <a:r>
              <a:rPr lang="es-ES" altLang="en-US" dirty="0" err="1"/>
              <a:t>assurance</a:t>
            </a:r>
            <a:r>
              <a:rPr lang="es-ES" altLang="en-US" dirty="0"/>
              <a:t> </a:t>
            </a:r>
            <a:r>
              <a:rPr lang="es-ES" altLang="en-US" dirty="0" err="1"/>
              <a:t>programme</a:t>
            </a:r>
            <a:endParaRPr lang="es-ES" altLang="en-US" dirty="0"/>
          </a:p>
          <a:p>
            <a:pPr eaLnBrk="1" hangingPunct="1"/>
            <a:endParaRPr lang="es-ES" altLang="en-US" dirty="0"/>
          </a:p>
          <a:p>
            <a:pPr eaLnBrk="1" hangingPunct="1"/>
            <a:endParaRPr lang="es-ES" altLang="en-US" dirty="0"/>
          </a:p>
        </p:txBody>
      </p:sp>
      <p:sp>
        <p:nvSpPr>
          <p:cNvPr id="44036" name="Slide Number Placeholder 2">
            <a:extLst>
              <a:ext uri="{FF2B5EF4-FFF2-40B4-BE49-F238E27FC236}">
                <a16:creationId xmlns:a16="http://schemas.microsoft.com/office/drawing/2014/main" xmlns="" id="{E8C196C3-8623-4F25-B3A4-0EC89782513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7B72F6A-1EB9-44E5-8DC5-586E3AA6A6AE}" type="slidenum">
              <a:rPr lang="en-US" altLang="en-US" sz="1200">
                <a:solidFill>
                  <a:srgbClr val="045C75"/>
                </a:solidFill>
                <a:ea typeface="ＭＳ Ｐゴシック" panose="020B0600070205080204" pitchFamily="34" charset="-128"/>
              </a:rPr>
              <a:pPr eaLnBrk="1" hangingPunct="1">
                <a:spcBef>
                  <a:spcPct val="0"/>
                </a:spcBef>
                <a:buClrTx/>
                <a:buSzTx/>
                <a:buFontTx/>
                <a:buNone/>
              </a:pPr>
              <a:t>30</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A3DBF-580E-4ABD-BCFC-DEE58B80F40E}"/>
              </a:ext>
            </a:extLst>
          </p:cNvPr>
          <p:cNvSpPr>
            <a:spLocks noGrp="1"/>
          </p:cNvSpPr>
          <p:nvPr>
            <p:ph type="title"/>
          </p:nvPr>
        </p:nvSpPr>
        <p:spPr/>
        <p:txBody>
          <a:bodyPr>
            <a:normAutofit fontScale="90000"/>
          </a:bodyPr>
          <a:lstStyle/>
          <a:p>
            <a:pPr eaLnBrk="1" hangingPunct="1">
              <a:defRPr/>
            </a:pPr>
            <a:r>
              <a:rPr lang="en-US" dirty="0"/>
              <a:t>Recommendations 14</a:t>
            </a:r>
            <a:br>
              <a:rPr lang="en-US" dirty="0"/>
            </a:br>
            <a:r>
              <a:rPr lang="en-US" sz="4000" dirty="0"/>
              <a:t>(pp 91-94 , ICRP 139)</a:t>
            </a:r>
            <a:endParaRPr lang="en-US" dirty="0"/>
          </a:p>
        </p:txBody>
      </p:sp>
      <p:sp>
        <p:nvSpPr>
          <p:cNvPr id="45059" name="Content Placeholder 2">
            <a:extLst>
              <a:ext uri="{FF2B5EF4-FFF2-40B4-BE49-F238E27FC236}">
                <a16:creationId xmlns:a16="http://schemas.microsoft.com/office/drawing/2014/main" xmlns="" id="{B0C1F910-D97C-47E3-9DED-FA7549AEC84F}"/>
              </a:ext>
            </a:extLst>
          </p:cNvPr>
          <p:cNvSpPr>
            <a:spLocks noGrp="1"/>
          </p:cNvSpPr>
          <p:nvPr>
            <p:ph idx="1"/>
          </p:nvPr>
        </p:nvSpPr>
        <p:spPr>
          <a:xfrm>
            <a:off x="457200" y="1600200"/>
            <a:ext cx="8458200" cy="4724400"/>
          </a:xfrm>
        </p:spPr>
        <p:txBody>
          <a:bodyPr/>
          <a:lstStyle/>
          <a:p>
            <a:pPr eaLnBrk="1" hangingPunct="1"/>
            <a:r>
              <a:rPr lang="es-ES" altLang="en-US"/>
              <a:t>Staﬀ involved in interventional procedures need initial and periodic education and training in applying the quality assurance programme, including strategies for exposure monitoring and dose assessment, and protection methods and garments.</a:t>
            </a:r>
          </a:p>
          <a:p>
            <a:pPr eaLnBrk="1" hangingPunct="1"/>
            <a:r>
              <a:rPr lang="es-ES" altLang="en-US"/>
              <a:t>Medical physicists and radiological protection specialists who provide support to interventional facilities should have the highest level of training in radiological protection, as they have additional responsibilities as trainers for interventionalists and other health professionals involved in interventions (ICRP, 2009).</a:t>
            </a:r>
          </a:p>
        </p:txBody>
      </p:sp>
      <p:sp>
        <p:nvSpPr>
          <p:cNvPr id="45060" name="Slide Number Placeholder 2">
            <a:extLst>
              <a:ext uri="{FF2B5EF4-FFF2-40B4-BE49-F238E27FC236}">
                <a16:creationId xmlns:a16="http://schemas.microsoft.com/office/drawing/2014/main" xmlns="" id="{95150A84-A408-4C33-B236-41BDE20918C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CB7BEB4-06FC-4AEA-B390-7686A4645BDB}" type="slidenum">
              <a:rPr lang="en-US" altLang="en-US" sz="1200">
                <a:solidFill>
                  <a:srgbClr val="045C75"/>
                </a:solidFill>
                <a:ea typeface="ＭＳ Ｐゴシック" panose="020B0600070205080204" pitchFamily="34" charset="-128"/>
              </a:rPr>
              <a:pPr eaLnBrk="1" hangingPunct="1">
                <a:spcBef>
                  <a:spcPct val="0"/>
                </a:spcBef>
                <a:buClrTx/>
                <a:buSzTx/>
                <a:buFontTx/>
                <a:buNone/>
              </a:pPr>
              <a:t>31</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67D09-77D8-4EAE-BA66-0C7A3C099D02}"/>
              </a:ext>
            </a:extLst>
          </p:cNvPr>
          <p:cNvSpPr>
            <a:spLocks noGrp="1"/>
          </p:cNvSpPr>
          <p:nvPr>
            <p:ph type="title"/>
          </p:nvPr>
        </p:nvSpPr>
        <p:spPr/>
        <p:txBody>
          <a:bodyPr>
            <a:normAutofit fontScale="90000"/>
          </a:bodyPr>
          <a:lstStyle/>
          <a:p>
            <a:pPr eaLnBrk="1" hangingPunct="1">
              <a:defRPr/>
            </a:pPr>
            <a:r>
              <a:rPr lang="en-US" dirty="0"/>
              <a:t>Recommendations 15</a:t>
            </a:r>
            <a:br>
              <a:rPr lang="en-US" dirty="0"/>
            </a:br>
            <a:r>
              <a:rPr lang="en-US" sz="4000" dirty="0"/>
              <a:t>(pp 91-94 , ICRP 139)</a:t>
            </a:r>
            <a:endParaRPr lang="en-US" dirty="0"/>
          </a:p>
        </p:txBody>
      </p:sp>
      <p:sp>
        <p:nvSpPr>
          <p:cNvPr id="46083" name="Content Placeholder 2">
            <a:extLst>
              <a:ext uri="{FF2B5EF4-FFF2-40B4-BE49-F238E27FC236}">
                <a16:creationId xmlns:a16="http://schemas.microsoft.com/office/drawing/2014/main" xmlns="" id="{A686686D-FEB4-40F0-8CC3-7068F4DC526F}"/>
              </a:ext>
            </a:extLst>
          </p:cNvPr>
          <p:cNvSpPr>
            <a:spLocks noGrp="1"/>
          </p:cNvSpPr>
          <p:nvPr>
            <p:ph idx="1"/>
          </p:nvPr>
        </p:nvSpPr>
        <p:spPr>
          <a:xfrm>
            <a:off x="457200" y="1600200"/>
            <a:ext cx="8458200" cy="4724400"/>
          </a:xfrm>
        </p:spPr>
        <p:txBody>
          <a:bodyPr/>
          <a:lstStyle/>
          <a:p>
            <a:pPr eaLnBrk="1" hangingPunct="1"/>
            <a:r>
              <a:rPr lang="es-ES" altLang="en-US" dirty="0" err="1"/>
              <a:t>Dosimetry</a:t>
            </a:r>
            <a:r>
              <a:rPr lang="es-ES" altLang="en-US" dirty="0"/>
              <a:t> </a:t>
            </a:r>
            <a:r>
              <a:rPr lang="es-ES" altLang="en-US" dirty="0" err="1"/>
              <a:t>services</a:t>
            </a:r>
            <a:r>
              <a:rPr lang="es-ES" altLang="en-US" dirty="0"/>
              <a:t> </a:t>
            </a:r>
            <a:r>
              <a:rPr lang="es-ES" altLang="en-US" dirty="0" err="1"/>
              <a:t>staﬀ</a:t>
            </a:r>
            <a:r>
              <a:rPr lang="es-ES" altLang="en-US" dirty="0"/>
              <a:t> </a:t>
            </a:r>
            <a:r>
              <a:rPr lang="es-ES" altLang="en-US" dirty="0" err="1"/>
              <a:t>need</a:t>
            </a:r>
            <a:r>
              <a:rPr lang="es-ES" altLang="en-US" dirty="0"/>
              <a:t> </a:t>
            </a:r>
            <a:r>
              <a:rPr lang="es-ES" altLang="en-US" dirty="0" err="1"/>
              <a:t>background</a:t>
            </a:r>
            <a:r>
              <a:rPr lang="es-ES" altLang="en-US" dirty="0"/>
              <a:t> </a:t>
            </a:r>
            <a:r>
              <a:rPr lang="es-ES" altLang="en-US" dirty="0" err="1"/>
              <a:t>knowledge</a:t>
            </a:r>
            <a:r>
              <a:rPr lang="es-ES" altLang="en-US" dirty="0"/>
              <a:t> </a:t>
            </a:r>
            <a:r>
              <a:rPr lang="es-ES" altLang="en-US" dirty="0" err="1"/>
              <a:t>of</a:t>
            </a:r>
            <a:r>
              <a:rPr lang="es-ES" altLang="en-US" dirty="0"/>
              <a:t> </a:t>
            </a:r>
            <a:r>
              <a:rPr lang="es-ES" altLang="en-US" dirty="0" err="1"/>
              <a:t>clinical</a:t>
            </a:r>
            <a:r>
              <a:rPr lang="es-ES" altLang="en-US" dirty="0"/>
              <a:t> </a:t>
            </a:r>
            <a:r>
              <a:rPr lang="es-ES" altLang="en-US" dirty="0" err="1"/>
              <a:t>practice</a:t>
            </a:r>
            <a:r>
              <a:rPr lang="es-ES" altLang="en-US" dirty="0"/>
              <a:t> in </a:t>
            </a:r>
            <a:r>
              <a:rPr lang="es-ES" altLang="en-US" dirty="0" err="1"/>
              <a:t>order</a:t>
            </a:r>
            <a:r>
              <a:rPr lang="es-ES" altLang="en-US" dirty="0"/>
              <a:t> </a:t>
            </a:r>
            <a:r>
              <a:rPr lang="es-ES" altLang="en-US" dirty="0" err="1"/>
              <a:t>to</a:t>
            </a:r>
            <a:r>
              <a:rPr lang="es-ES" altLang="en-US" dirty="0"/>
              <a:t> </a:t>
            </a:r>
            <a:r>
              <a:rPr lang="es-ES" altLang="en-US" dirty="0" err="1"/>
              <a:t>calibrate</a:t>
            </a:r>
            <a:r>
              <a:rPr lang="es-ES" altLang="en-US" dirty="0"/>
              <a:t> </a:t>
            </a:r>
            <a:r>
              <a:rPr lang="es-ES" altLang="en-US" dirty="0" err="1"/>
              <a:t>dosimeters</a:t>
            </a:r>
            <a:r>
              <a:rPr lang="es-ES" altLang="en-US" dirty="0"/>
              <a:t> (</a:t>
            </a:r>
            <a:r>
              <a:rPr lang="es-ES" altLang="en-US" dirty="0" err="1"/>
              <a:t>e.g</a:t>
            </a:r>
            <a:r>
              <a:rPr lang="es-ES" altLang="en-US" dirty="0"/>
              <a:t>. </a:t>
            </a:r>
            <a:r>
              <a:rPr lang="es-ES" altLang="en-US" dirty="0" err="1"/>
              <a:t>radiation</a:t>
            </a:r>
            <a:r>
              <a:rPr lang="es-ES" altLang="en-US" dirty="0"/>
              <a:t> </a:t>
            </a:r>
            <a:r>
              <a:rPr lang="es-ES" altLang="en-US" dirty="0" err="1"/>
              <a:t>qualities</a:t>
            </a:r>
            <a:r>
              <a:rPr lang="es-ES" altLang="en-US" dirty="0"/>
              <a:t>, </a:t>
            </a:r>
            <a:r>
              <a:rPr lang="es-ES" altLang="en-US" dirty="0" err="1"/>
              <a:t>scatter</a:t>
            </a:r>
            <a:r>
              <a:rPr lang="es-ES" altLang="en-US" dirty="0"/>
              <a:t> </a:t>
            </a:r>
            <a:r>
              <a:rPr lang="es-ES" altLang="en-US" dirty="0" err="1"/>
              <a:t>radiation</a:t>
            </a:r>
            <a:r>
              <a:rPr lang="es-ES" altLang="en-US" dirty="0"/>
              <a:t> </a:t>
            </a:r>
            <a:r>
              <a:rPr lang="es-ES" altLang="en-US" dirty="0" err="1"/>
              <a:t>ﬁelds</a:t>
            </a:r>
            <a:r>
              <a:rPr lang="es-ES" altLang="en-US" dirty="0"/>
              <a:t>, </a:t>
            </a:r>
            <a:r>
              <a:rPr lang="es-ES" altLang="en-US" dirty="0" err="1"/>
              <a:t>pulsed</a:t>
            </a:r>
            <a:r>
              <a:rPr lang="es-ES" altLang="en-US" dirty="0"/>
              <a:t> </a:t>
            </a:r>
            <a:r>
              <a:rPr lang="es-ES" altLang="en-US" dirty="0" err="1"/>
              <a:t>radiation</a:t>
            </a:r>
            <a:r>
              <a:rPr lang="es-ES" altLang="en-US" dirty="0"/>
              <a:t>) and </a:t>
            </a:r>
            <a:r>
              <a:rPr lang="es-ES" altLang="en-US" dirty="0" err="1"/>
              <a:t>to</a:t>
            </a:r>
            <a:r>
              <a:rPr lang="es-ES" altLang="en-US" dirty="0"/>
              <a:t> </a:t>
            </a:r>
            <a:r>
              <a:rPr lang="es-ES" altLang="en-US" dirty="0" err="1"/>
              <a:t>collaborate</a:t>
            </a:r>
            <a:r>
              <a:rPr lang="es-ES" altLang="en-US" dirty="0"/>
              <a:t> </a:t>
            </a:r>
            <a:r>
              <a:rPr lang="es-ES" altLang="en-US" dirty="0" err="1"/>
              <a:t>with</a:t>
            </a:r>
            <a:r>
              <a:rPr lang="es-ES" altLang="en-US" dirty="0"/>
              <a:t> </a:t>
            </a:r>
            <a:r>
              <a:rPr lang="es-ES" altLang="en-US" dirty="0" err="1"/>
              <a:t>the</a:t>
            </a:r>
            <a:r>
              <a:rPr lang="es-ES" altLang="en-US" dirty="0"/>
              <a:t> </a:t>
            </a:r>
            <a:r>
              <a:rPr lang="es-ES" altLang="en-US" dirty="0" err="1"/>
              <a:t>user</a:t>
            </a:r>
            <a:r>
              <a:rPr lang="es-ES" altLang="en-US" dirty="0"/>
              <a:t> in </a:t>
            </a:r>
            <a:r>
              <a:rPr lang="es-ES" altLang="en-US" dirty="0" err="1"/>
              <a:t>investigating</a:t>
            </a:r>
            <a:r>
              <a:rPr lang="es-ES" altLang="en-US" dirty="0"/>
              <a:t> </a:t>
            </a:r>
            <a:r>
              <a:rPr lang="es-ES" altLang="en-US" dirty="0" err="1"/>
              <a:t>abnormal</a:t>
            </a:r>
            <a:r>
              <a:rPr lang="es-ES" altLang="en-US" dirty="0"/>
              <a:t> </a:t>
            </a:r>
            <a:r>
              <a:rPr lang="es-ES" altLang="en-US" dirty="0" err="1"/>
              <a:t>dose</a:t>
            </a:r>
            <a:r>
              <a:rPr lang="es-ES" altLang="en-US" dirty="0"/>
              <a:t> </a:t>
            </a:r>
            <a:r>
              <a:rPr lang="es-ES" altLang="en-US" dirty="0" err="1"/>
              <a:t>values</a:t>
            </a:r>
            <a:r>
              <a:rPr lang="es-ES" altLang="en-US" dirty="0"/>
              <a:t>.</a:t>
            </a:r>
          </a:p>
          <a:p>
            <a:pPr eaLnBrk="1" hangingPunct="1"/>
            <a:r>
              <a:rPr lang="es-ES" altLang="en-US" dirty="0"/>
              <a:t>Staff in </a:t>
            </a:r>
            <a:r>
              <a:rPr lang="es-ES" altLang="en-US" dirty="0" err="1"/>
              <a:t>charge</a:t>
            </a:r>
            <a:r>
              <a:rPr lang="es-ES" altLang="en-US" dirty="0"/>
              <a:t> </a:t>
            </a:r>
            <a:r>
              <a:rPr lang="es-ES" altLang="en-US" dirty="0" err="1"/>
              <a:t>of</a:t>
            </a:r>
            <a:r>
              <a:rPr lang="es-ES" altLang="en-US" dirty="0"/>
              <a:t> </a:t>
            </a:r>
            <a:r>
              <a:rPr lang="es-ES" altLang="en-US" dirty="0" err="1"/>
              <a:t>occupational</a:t>
            </a:r>
            <a:r>
              <a:rPr lang="es-ES" altLang="en-US" dirty="0"/>
              <a:t> </a:t>
            </a:r>
            <a:r>
              <a:rPr lang="es-ES" altLang="en-US" dirty="0" err="1"/>
              <a:t>protection</a:t>
            </a:r>
            <a:r>
              <a:rPr lang="es-ES" altLang="en-US" dirty="0"/>
              <a:t>, </a:t>
            </a:r>
            <a:r>
              <a:rPr lang="es-ES" altLang="en-US" dirty="0" err="1"/>
              <a:t>dosimetry</a:t>
            </a:r>
            <a:r>
              <a:rPr lang="es-ES" altLang="en-US" dirty="0"/>
              <a:t> </a:t>
            </a:r>
            <a:r>
              <a:rPr lang="es-ES" altLang="en-US" dirty="0" err="1"/>
              <a:t>services</a:t>
            </a:r>
            <a:r>
              <a:rPr lang="es-ES" altLang="en-US" dirty="0"/>
              <a:t> </a:t>
            </a:r>
            <a:r>
              <a:rPr lang="es-ES" altLang="en-US" dirty="0" err="1"/>
              <a:t>staﬀ</a:t>
            </a:r>
            <a:r>
              <a:rPr lang="es-ES" altLang="en-US" dirty="0"/>
              <a:t>, </a:t>
            </a:r>
            <a:r>
              <a:rPr lang="es-ES" altLang="en-US" dirty="0" err="1"/>
              <a:t>clinical</a:t>
            </a:r>
            <a:r>
              <a:rPr lang="es-ES" altLang="en-US" dirty="0"/>
              <a:t> </a:t>
            </a:r>
            <a:r>
              <a:rPr lang="es-ES" altLang="en-US" dirty="0" err="1"/>
              <a:t>applications</a:t>
            </a:r>
            <a:r>
              <a:rPr lang="es-ES" altLang="en-US" dirty="0"/>
              <a:t> </a:t>
            </a:r>
            <a:r>
              <a:rPr lang="es-ES" altLang="en-US" dirty="0" err="1"/>
              <a:t>specialists</a:t>
            </a:r>
            <a:r>
              <a:rPr lang="es-ES" altLang="en-US" dirty="0"/>
              <a:t> </a:t>
            </a:r>
            <a:r>
              <a:rPr lang="es-ES" altLang="en-US" dirty="0" err="1"/>
              <a:t>from</a:t>
            </a:r>
            <a:r>
              <a:rPr lang="es-ES" altLang="en-US" dirty="0"/>
              <a:t> </a:t>
            </a:r>
            <a:r>
              <a:rPr lang="es-ES" altLang="en-US" dirty="0" err="1"/>
              <a:t>suppliers</a:t>
            </a:r>
            <a:r>
              <a:rPr lang="es-ES" altLang="en-US" dirty="0"/>
              <a:t>, and </a:t>
            </a:r>
            <a:r>
              <a:rPr lang="es-ES" altLang="en-US" dirty="0" err="1"/>
              <a:t>regulators</a:t>
            </a:r>
            <a:r>
              <a:rPr lang="es-ES" altLang="en-US" dirty="0"/>
              <a:t> </a:t>
            </a:r>
            <a:r>
              <a:rPr lang="es-ES" altLang="en-US" dirty="0" err="1"/>
              <a:t>need</a:t>
            </a:r>
            <a:r>
              <a:rPr lang="es-ES" altLang="en-US" dirty="0"/>
              <a:t> </a:t>
            </a:r>
            <a:r>
              <a:rPr lang="es-ES" altLang="en-US" dirty="0" err="1"/>
              <a:t>not</a:t>
            </a:r>
            <a:r>
              <a:rPr lang="es-ES" altLang="en-US" dirty="0"/>
              <a:t> </a:t>
            </a:r>
            <a:r>
              <a:rPr lang="es-ES" altLang="en-US" dirty="0" err="1"/>
              <a:t>only</a:t>
            </a:r>
            <a:r>
              <a:rPr lang="es-ES" altLang="en-US" dirty="0"/>
              <a:t> </a:t>
            </a:r>
            <a:r>
              <a:rPr lang="es-ES" altLang="en-US" dirty="0" err="1"/>
              <a:t>knowledge</a:t>
            </a:r>
            <a:r>
              <a:rPr lang="es-ES" altLang="en-US" dirty="0"/>
              <a:t> </a:t>
            </a:r>
            <a:r>
              <a:rPr lang="es-ES" altLang="en-US" dirty="0" err="1"/>
              <a:t>of</a:t>
            </a:r>
            <a:r>
              <a:rPr lang="es-ES" altLang="en-US" dirty="0"/>
              <a:t> general </a:t>
            </a:r>
            <a:r>
              <a:rPr lang="es-ES" altLang="en-US" dirty="0" err="1"/>
              <a:t>radiological</a:t>
            </a:r>
            <a:r>
              <a:rPr lang="es-ES" altLang="en-US" dirty="0"/>
              <a:t> </a:t>
            </a:r>
            <a:r>
              <a:rPr lang="es-ES" altLang="en-US" dirty="0" err="1"/>
              <a:t>protection</a:t>
            </a:r>
            <a:r>
              <a:rPr lang="es-ES" altLang="en-US" dirty="0"/>
              <a:t>, </a:t>
            </a:r>
            <a:r>
              <a:rPr lang="es-ES" altLang="en-US" dirty="0" err="1"/>
              <a:t>but</a:t>
            </a:r>
            <a:r>
              <a:rPr lang="es-ES" altLang="en-US" dirty="0"/>
              <a:t> </a:t>
            </a:r>
            <a:r>
              <a:rPr lang="es-ES" altLang="en-US" dirty="0" err="1"/>
              <a:t>also</a:t>
            </a:r>
            <a:r>
              <a:rPr lang="es-ES" altLang="en-US" dirty="0"/>
              <a:t> </a:t>
            </a:r>
            <a:r>
              <a:rPr lang="es-ES" altLang="en-US" dirty="0" err="1"/>
              <a:t>knowledge</a:t>
            </a:r>
            <a:r>
              <a:rPr lang="es-ES" altLang="en-US" dirty="0"/>
              <a:t> </a:t>
            </a:r>
            <a:r>
              <a:rPr lang="es-ES" altLang="en-US" dirty="0" err="1"/>
              <a:t>of</a:t>
            </a:r>
            <a:r>
              <a:rPr lang="es-ES" altLang="en-US" dirty="0"/>
              <a:t> </a:t>
            </a:r>
            <a:r>
              <a:rPr lang="es-ES" altLang="en-US" dirty="0" err="1"/>
              <a:t>clinical</a:t>
            </a:r>
            <a:r>
              <a:rPr lang="es-ES" altLang="en-US" dirty="0"/>
              <a:t> </a:t>
            </a:r>
            <a:r>
              <a:rPr lang="es-ES" altLang="en-US" dirty="0" err="1"/>
              <a:t>practice</a:t>
            </a:r>
            <a:r>
              <a:rPr lang="es-ES" altLang="en-US" dirty="0"/>
              <a:t> in </a:t>
            </a:r>
            <a:r>
              <a:rPr lang="es-ES" altLang="en-US" dirty="0" err="1"/>
              <a:t>interventional</a:t>
            </a:r>
            <a:r>
              <a:rPr lang="es-ES" altLang="en-US" dirty="0"/>
              <a:t> </a:t>
            </a:r>
            <a:r>
              <a:rPr lang="es-ES" altLang="en-US" dirty="0" err="1"/>
              <a:t>procedures</a:t>
            </a:r>
            <a:r>
              <a:rPr lang="es-ES" altLang="en-US" dirty="0"/>
              <a:t> and </a:t>
            </a:r>
            <a:r>
              <a:rPr lang="es-ES" altLang="en-US" dirty="0" err="1"/>
              <a:t>the</a:t>
            </a:r>
            <a:r>
              <a:rPr lang="es-ES" altLang="en-US" dirty="0"/>
              <a:t> </a:t>
            </a:r>
            <a:r>
              <a:rPr lang="es-ES" altLang="en-US" dirty="0" err="1"/>
              <a:t>characteristics</a:t>
            </a:r>
            <a:r>
              <a:rPr lang="es-ES" altLang="en-US" dirty="0"/>
              <a:t> </a:t>
            </a:r>
            <a:r>
              <a:rPr lang="es-ES" altLang="en-US" dirty="0" err="1"/>
              <a:t>of</a:t>
            </a:r>
            <a:r>
              <a:rPr lang="es-ES" altLang="en-US" dirty="0"/>
              <a:t> x-</a:t>
            </a:r>
            <a:r>
              <a:rPr lang="es-ES" altLang="en-US" dirty="0" err="1"/>
              <a:t>ray</a:t>
            </a:r>
            <a:r>
              <a:rPr lang="es-ES" altLang="en-US" dirty="0"/>
              <a:t> </a:t>
            </a:r>
            <a:r>
              <a:rPr lang="es-ES" altLang="en-US" dirty="0" err="1"/>
              <a:t>equipment</a:t>
            </a:r>
            <a:r>
              <a:rPr lang="es-ES" altLang="en-US" dirty="0"/>
              <a:t> </a:t>
            </a:r>
            <a:r>
              <a:rPr lang="es-ES" altLang="en-US" dirty="0" err="1"/>
              <a:t>used</a:t>
            </a:r>
            <a:r>
              <a:rPr lang="es-ES" altLang="en-US" dirty="0"/>
              <a:t>. </a:t>
            </a:r>
          </a:p>
          <a:p>
            <a:pPr eaLnBrk="1" hangingPunct="1"/>
            <a:endParaRPr lang="es-ES" altLang="en-US" dirty="0"/>
          </a:p>
        </p:txBody>
      </p:sp>
      <p:sp>
        <p:nvSpPr>
          <p:cNvPr id="46084" name="Slide Number Placeholder 2">
            <a:extLst>
              <a:ext uri="{FF2B5EF4-FFF2-40B4-BE49-F238E27FC236}">
                <a16:creationId xmlns:a16="http://schemas.microsoft.com/office/drawing/2014/main" xmlns="" id="{3194FE05-519F-44A2-9452-E95145C9AD0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BEB67206-9FDB-41D5-9A53-B9B7DF11E7E7}" type="slidenum">
              <a:rPr lang="en-US" altLang="en-US" sz="1200">
                <a:solidFill>
                  <a:srgbClr val="045C75"/>
                </a:solidFill>
                <a:ea typeface="ＭＳ Ｐゴシック" panose="020B0600070205080204" pitchFamily="34" charset="-128"/>
              </a:rPr>
              <a:pPr eaLnBrk="1" hangingPunct="1">
                <a:spcBef>
                  <a:spcPct val="0"/>
                </a:spcBef>
                <a:buClrTx/>
                <a:buSzTx/>
                <a:buFontTx/>
                <a:buNone/>
              </a:pPr>
              <a:t>32</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0EFFA-4CE8-4CA0-98D1-2FB1F84CE260}"/>
              </a:ext>
            </a:extLst>
          </p:cNvPr>
          <p:cNvSpPr>
            <a:spLocks noGrp="1"/>
          </p:cNvSpPr>
          <p:nvPr>
            <p:ph type="title"/>
          </p:nvPr>
        </p:nvSpPr>
        <p:spPr/>
        <p:txBody>
          <a:bodyPr>
            <a:normAutofit fontScale="90000"/>
          </a:bodyPr>
          <a:lstStyle/>
          <a:p>
            <a:pPr eaLnBrk="1" hangingPunct="1">
              <a:defRPr/>
            </a:pPr>
            <a:r>
              <a:rPr lang="en-US" dirty="0"/>
              <a:t>Recommendations 16</a:t>
            </a:r>
            <a:br>
              <a:rPr lang="en-US" dirty="0"/>
            </a:br>
            <a:r>
              <a:rPr lang="en-US" sz="4000" dirty="0"/>
              <a:t>(pp 91-94 , ICRP 139)</a:t>
            </a:r>
            <a:endParaRPr lang="en-US" dirty="0"/>
          </a:p>
        </p:txBody>
      </p:sp>
      <p:sp>
        <p:nvSpPr>
          <p:cNvPr id="47107" name="Content Placeholder 2">
            <a:extLst>
              <a:ext uri="{FF2B5EF4-FFF2-40B4-BE49-F238E27FC236}">
                <a16:creationId xmlns:a16="http://schemas.microsoft.com/office/drawing/2014/main" xmlns="" id="{3219D1F3-ABCC-4245-B5A5-659FF2C9A363}"/>
              </a:ext>
            </a:extLst>
          </p:cNvPr>
          <p:cNvSpPr>
            <a:spLocks noGrp="1"/>
          </p:cNvSpPr>
          <p:nvPr>
            <p:ph idx="1"/>
          </p:nvPr>
        </p:nvSpPr>
        <p:spPr>
          <a:xfrm>
            <a:off x="457200" y="1600200"/>
            <a:ext cx="8458200" cy="4724400"/>
          </a:xfrm>
        </p:spPr>
        <p:txBody>
          <a:bodyPr/>
          <a:lstStyle/>
          <a:p>
            <a:pPr eaLnBrk="1" hangingPunct="1"/>
            <a:r>
              <a:rPr lang="es-ES" altLang="en-US" dirty="0"/>
              <a:t>Records </a:t>
            </a:r>
            <a:r>
              <a:rPr lang="es-ES" altLang="en-US" dirty="0" err="1"/>
              <a:t>on</a:t>
            </a:r>
            <a:r>
              <a:rPr lang="es-ES" altLang="en-US" dirty="0"/>
              <a:t> </a:t>
            </a:r>
            <a:r>
              <a:rPr lang="es-ES" altLang="en-US" dirty="0" err="1"/>
              <a:t>occupational</a:t>
            </a:r>
            <a:r>
              <a:rPr lang="es-ES" altLang="en-US" dirty="0"/>
              <a:t> </a:t>
            </a:r>
            <a:r>
              <a:rPr lang="es-ES" altLang="en-US" dirty="0" err="1"/>
              <a:t>exposure</a:t>
            </a:r>
            <a:r>
              <a:rPr lang="es-ES" altLang="en-US" dirty="0"/>
              <a:t> </a:t>
            </a:r>
            <a:r>
              <a:rPr lang="es-ES" altLang="en-US" dirty="0" err="1"/>
              <a:t>should</a:t>
            </a:r>
            <a:r>
              <a:rPr lang="es-ES" altLang="en-US" dirty="0"/>
              <a:t> </a:t>
            </a:r>
            <a:r>
              <a:rPr lang="es-ES" altLang="en-US" dirty="0" err="1"/>
              <a:t>include</a:t>
            </a:r>
            <a:r>
              <a:rPr lang="es-ES" altLang="en-US" dirty="0"/>
              <a:t> </a:t>
            </a:r>
            <a:r>
              <a:rPr lang="es-ES" altLang="en-US" dirty="0" err="1"/>
              <a:t>information</a:t>
            </a:r>
            <a:r>
              <a:rPr lang="es-ES" altLang="en-US" dirty="0"/>
              <a:t> </a:t>
            </a:r>
            <a:r>
              <a:rPr lang="es-ES" altLang="en-US" dirty="0" err="1"/>
              <a:t>on</a:t>
            </a:r>
            <a:r>
              <a:rPr lang="es-ES" altLang="en-US" dirty="0"/>
              <a:t> </a:t>
            </a:r>
            <a:r>
              <a:rPr lang="es-ES" altLang="en-US" dirty="0" err="1"/>
              <a:t>the</a:t>
            </a:r>
            <a:r>
              <a:rPr lang="es-ES" altLang="en-US" dirty="0"/>
              <a:t> </a:t>
            </a:r>
            <a:r>
              <a:rPr lang="es-ES" altLang="en-US" dirty="0" err="1"/>
              <a:t>nature</a:t>
            </a:r>
            <a:r>
              <a:rPr lang="es-ES" altLang="en-US" dirty="0"/>
              <a:t> of </a:t>
            </a:r>
            <a:r>
              <a:rPr lang="es-ES" altLang="en-US" dirty="0" err="1"/>
              <a:t>the</a:t>
            </a:r>
            <a:r>
              <a:rPr lang="es-ES" altLang="en-US" dirty="0"/>
              <a:t> </a:t>
            </a:r>
            <a:r>
              <a:rPr lang="es-ES" altLang="en-US" dirty="0" err="1"/>
              <a:t>work</a:t>
            </a:r>
            <a:r>
              <a:rPr lang="es-ES" altLang="en-US" dirty="0"/>
              <a:t>, </a:t>
            </a:r>
            <a:r>
              <a:rPr lang="es-ES" altLang="en-US" dirty="0" err="1"/>
              <a:t>exposure</a:t>
            </a:r>
            <a:r>
              <a:rPr lang="es-ES" altLang="en-US" dirty="0"/>
              <a:t> </a:t>
            </a:r>
            <a:r>
              <a:rPr lang="es-ES" altLang="en-US" dirty="0" err="1"/>
              <a:t>from</a:t>
            </a:r>
            <a:r>
              <a:rPr lang="es-ES" altLang="en-US" dirty="0"/>
              <a:t> </a:t>
            </a:r>
            <a:r>
              <a:rPr lang="es-ES" altLang="en-US" dirty="0" err="1"/>
              <a:t>work</a:t>
            </a:r>
            <a:r>
              <a:rPr lang="es-ES" altLang="en-US" dirty="0"/>
              <a:t> </a:t>
            </a:r>
            <a:r>
              <a:rPr lang="es-ES" altLang="en-US" dirty="0" err="1"/>
              <a:t>for</a:t>
            </a:r>
            <a:r>
              <a:rPr lang="es-ES" altLang="en-US" dirty="0"/>
              <a:t> </a:t>
            </a:r>
            <a:r>
              <a:rPr lang="es-ES" altLang="en-US" dirty="0" err="1"/>
              <a:t>other</a:t>
            </a:r>
            <a:r>
              <a:rPr lang="es-ES" altLang="en-US" dirty="0"/>
              <a:t> </a:t>
            </a:r>
            <a:r>
              <a:rPr lang="es-ES" altLang="en-US" dirty="0" err="1"/>
              <a:t>employers</a:t>
            </a:r>
            <a:r>
              <a:rPr lang="es-ES" altLang="en-US" dirty="0"/>
              <a:t>, </a:t>
            </a:r>
            <a:r>
              <a:rPr lang="es-ES" altLang="en-US" dirty="0" err="1"/>
              <a:t>outcomes</a:t>
            </a:r>
            <a:r>
              <a:rPr lang="es-ES" altLang="en-US" dirty="0"/>
              <a:t> of </a:t>
            </a:r>
            <a:r>
              <a:rPr lang="es-ES" altLang="en-US" dirty="0" err="1"/>
              <a:t>health</a:t>
            </a:r>
            <a:r>
              <a:rPr lang="es-ES" altLang="en-US" dirty="0"/>
              <a:t> </a:t>
            </a:r>
            <a:r>
              <a:rPr lang="es-ES" altLang="en-US" dirty="0" err="1"/>
              <a:t>surveillance</a:t>
            </a:r>
            <a:r>
              <a:rPr lang="es-ES" altLang="en-US" dirty="0"/>
              <a:t>, </a:t>
            </a:r>
            <a:r>
              <a:rPr lang="es-ES" altLang="en-US" dirty="0" err="1"/>
              <a:t>education</a:t>
            </a:r>
            <a:r>
              <a:rPr lang="es-ES" altLang="en-US" dirty="0"/>
              <a:t> and training </a:t>
            </a:r>
            <a:r>
              <a:rPr lang="es-ES" altLang="en-US" dirty="0" err="1"/>
              <a:t>on</a:t>
            </a:r>
            <a:r>
              <a:rPr lang="es-ES" altLang="en-US" dirty="0"/>
              <a:t> </a:t>
            </a:r>
            <a:r>
              <a:rPr lang="es-ES" altLang="en-US" dirty="0" err="1"/>
              <a:t>radiological</a:t>
            </a:r>
            <a:r>
              <a:rPr lang="es-ES" altLang="en-US" dirty="0"/>
              <a:t> </a:t>
            </a:r>
            <a:r>
              <a:rPr lang="es-ES" altLang="en-US" dirty="0" err="1"/>
              <a:t>protection</a:t>
            </a:r>
            <a:r>
              <a:rPr lang="es-ES" altLang="en-US" dirty="0"/>
              <a:t> (</a:t>
            </a:r>
            <a:r>
              <a:rPr lang="es-ES" altLang="en-US" dirty="0" err="1"/>
              <a:t>including</a:t>
            </a:r>
            <a:r>
              <a:rPr lang="es-ES" altLang="en-US" dirty="0"/>
              <a:t> </a:t>
            </a:r>
            <a:r>
              <a:rPr lang="es-ES" altLang="en-US" dirty="0" err="1"/>
              <a:t>refresher</a:t>
            </a:r>
            <a:r>
              <a:rPr lang="es-ES" altLang="en-US" dirty="0"/>
              <a:t> </a:t>
            </a:r>
            <a:r>
              <a:rPr lang="es-ES" altLang="en-US" dirty="0" err="1"/>
              <a:t>courses</a:t>
            </a:r>
            <a:r>
              <a:rPr lang="es-ES" altLang="en-US" dirty="0"/>
              <a:t>), and </a:t>
            </a:r>
            <a:r>
              <a:rPr lang="es-ES" altLang="en-US" dirty="0" err="1"/>
              <a:t>results</a:t>
            </a:r>
            <a:r>
              <a:rPr lang="es-ES" altLang="en-US" dirty="0"/>
              <a:t> of </a:t>
            </a:r>
            <a:r>
              <a:rPr lang="es-ES" altLang="en-US" dirty="0" err="1"/>
              <a:t>exposure</a:t>
            </a:r>
            <a:r>
              <a:rPr lang="es-ES" altLang="en-US" dirty="0"/>
              <a:t> </a:t>
            </a:r>
            <a:r>
              <a:rPr lang="es-ES" altLang="en-US" dirty="0" err="1"/>
              <a:t>monitoring</a:t>
            </a:r>
            <a:r>
              <a:rPr lang="es-ES" altLang="en-US" dirty="0"/>
              <a:t> and </a:t>
            </a:r>
            <a:r>
              <a:rPr lang="es-ES" altLang="en-US" dirty="0" err="1"/>
              <a:t>dose</a:t>
            </a:r>
            <a:r>
              <a:rPr lang="es-ES" altLang="en-US" dirty="0"/>
              <a:t> </a:t>
            </a:r>
            <a:r>
              <a:rPr lang="es-ES" altLang="en-US" dirty="0" err="1"/>
              <a:t>assessments</a:t>
            </a:r>
            <a:r>
              <a:rPr lang="es-ES" altLang="en-US" dirty="0"/>
              <a:t>, </a:t>
            </a:r>
            <a:r>
              <a:rPr lang="es-ES" altLang="en-US" dirty="0" err="1"/>
              <a:t>including</a:t>
            </a:r>
            <a:r>
              <a:rPr lang="es-ES" altLang="en-US" dirty="0"/>
              <a:t> </a:t>
            </a:r>
            <a:r>
              <a:rPr lang="es-ES" altLang="en-US" dirty="0" err="1"/>
              <a:t>results</a:t>
            </a:r>
            <a:r>
              <a:rPr lang="es-ES" altLang="en-US" dirty="0"/>
              <a:t> of </a:t>
            </a:r>
            <a:r>
              <a:rPr lang="es-ES" altLang="en-US" dirty="0" err="1"/>
              <a:t>investigation</a:t>
            </a:r>
            <a:r>
              <a:rPr lang="es-ES" altLang="en-US" dirty="0"/>
              <a:t> of </a:t>
            </a:r>
            <a:r>
              <a:rPr lang="es-ES" altLang="en-US" dirty="0" err="1"/>
              <a:t>abnormal</a:t>
            </a:r>
            <a:r>
              <a:rPr lang="es-ES" altLang="en-US" dirty="0"/>
              <a:t> </a:t>
            </a:r>
            <a:r>
              <a:rPr lang="es-ES" altLang="en-US" dirty="0" err="1"/>
              <a:t>exposure</a:t>
            </a:r>
            <a:r>
              <a:rPr lang="es-ES" altLang="en-US" dirty="0"/>
              <a:t> </a:t>
            </a:r>
            <a:r>
              <a:rPr lang="es-ES" altLang="en-US" dirty="0" err="1"/>
              <a:t>values</a:t>
            </a:r>
            <a:r>
              <a:rPr lang="es-ES" altLang="en-US" dirty="0"/>
              <a:t>. </a:t>
            </a:r>
            <a:r>
              <a:rPr lang="es-ES" altLang="en-US" dirty="0" err="1"/>
              <a:t>Employers</a:t>
            </a:r>
            <a:r>
              <a:rPr lang="es-ES" altLang="en-US" dirty="0"/>
              <a:t> </a:t>
            </a:r>
            <a:r>
              <a:rPr lang="es-ES" altLang="en-US" dirty="0" err="1"/>
              <a:t>must</a:t>
            </a:r>
            <a:r>
              <a:rPr lang="es-ES" altLang="en-US" dirty="0"/>
              <a:t> </a:t>
            </a:r>
            <a:r>
              <a:rPr lang="es-ES" altLang="en-US" dirty="0" err="1"/>
              <a:t>provide</a:t>
            </a:r>
            <a:r>
              <a:rPr lang="es-ES" altLang="en-US" dirty="0"/>
              <a:t> </a:t>
            </a:r>
            <a:r>
              <a:rPr lang="es-ES" altLang="en-US" dirty="0" err="1"/>
              <a:t>staﬀ</a:t>
            </a:r>
            <a:r>
              <a:rPr lang="es-ES" altLang="en-US" dirty="0"/>
              <a:t> </a:t>
            </a:r>
            <a:r>
              <a:rPr lang="es-ES" altLang="en-US" dirty="0" err="1"/>
              <a:t>with</a:t>
            </a:r>
            <a:r>
              <a:rPr lang="es-ES" altLang="en-US" dirty="0"/>
              <a:t> </a:t>
            </a:r>
            <a:r>
              <a:rPr lang="es-ES" altLang="en-US" dirty="0" err="1"/>
              <a:t>access</a:t>
            </a:r>
            <a:r>
              <a:rPr lang="es-ES" altLang="en-US" dirty="0"/>
              <a:t> to records of </a:t>
            </a:r>
            <a:r>
              <a:rPr lang="es-ES" altLang="en-US" dirty="0" err="1"/>
              <a:t>their</a:t>
            </a:r>
            <a:r>
              <a:rPr lang="es-ES" altLang="en-US" dirty="0"/>
              <a:t> </a:t>
            </a:r>
            <a:r>
              <a:rPr lang="es-ES" altLang="en-US" dirty="0" err="1"/>
              <a:t>own</a:t>
            </a:r>
            <a:r>
              <a:rPr lang="es-ES" altLang="en-US" dirty="0"/>
              <a:t> </a:t>
            </a:r>
            <a:r>
              <a:rPr lang="es-ES" altLang="en-US" dirty="0" err="1"/>
              <a:t>occupational</a:t>
            </a:r>
            <a:r>
              <a:rPr lang="es-ES" altLang="en-US" dirty="0"/>
              <a:t> </a:t>
            </a:r>
            <a:r>
              <a:rPr lang="es-ES" altLang="en-US" dirty="0" err="1"/>
              <a:t>exposure</a:t>
            </a:r>
            <a:r>
              <a:rPr lang="es-ES" altLang="en-US" dirty="0"/>
              <a:t>.</a:t>
            </a:r>
          </a:p>
          <a:p>
            <a:pPr eaLnBrk="1" hangingPunct="1"/>
            <a:endParaRPr lang="es-ES" altLang="en-US" dirty="0"/>
          </a:p>
        </p:txBody>
      </p:sp>
      <p:sp>
        <p:nvSpPr>
          <p:cNvPr id="47108" name="Slide Number Placeholder 2">
            <a:extLst>
              <a:ext uri="{FF2B5EF4-FFF2-40B4-BE49-F238E27FC236}">
                <a16:creationId xmlns:a16="http://schemas.microsoft.com/office/drawing/2014/main" xmlns="" id="{0AC8F81E-8EFA-4A86-9678-D178B17E8BB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8DB2B17B-97F8-4F42-BC59-2B825F429D3A}" type="slidenum">
              <a:rPr lang="en-US" altLang="en-US" sz="1200">
                <a:solidFill>
                  <a:srgbClr val="045C75"/>
                </a:solidFill>
                <a:ea typeface="ＭＳ Ｐゴシック" panose="020B0600070205080204" pitchFamily="34" charset="-128"/>
              </a:rPr>
              <a:pPr eaLnBrk="1" hangingPunct="1">
                <a:spcBef>
                  <a:spcPct val="0"/>
                </a:spcBef>
                <a:buClrTx/>
                <a:buSzTx/>
                <a:buFontTx/>
                <a:buNone/>
              </a:pPr>
              <a:t>33</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9D263-62B0-49D5-A936-E35557CA42E3}"/>
              </a:ext>
            </a:extLst>
          </p:cNvPr>
          <p:cNvSpPr>
            <a:spLocks noGrp="1"/>
          </p:cNvSpPr>
          <p:nvPr>
            <p:ph type="title"/>
          </p:nvPr>
        </p:nvSpPr>
        <p:spPr/>
        <p:txBody>
          <a:bodyPr/>
          <a:lstStyle/>
          <a:p>
            <a:pPr eaLnBrk="1" hangingPunct="1">
              <a:defRPr/>
            </a:pPr>
            <a:r>
              <a:t>Publication to be cited as</a:t>
            </a:r>
            <a:r>
              <a:rPr/>
              <a:t/>
            </a:r>
            <a:br>
              <a:rPr/>
            </a:br>
            <a:endParaRPr/>
          </a:p>
        </p:txBody>
      </p:sp>
      <p:sp>
        <p:nvSpPr>
          <p:cNvPr id="48131" name="Text Placeholder 2">
            <a:extLst>
              <a:ext uri="{FF2B5EF4-FFF2-40B4-BE49-F238E27FC236}">
                <a16:creationId xmlns:a16="http://schemas.microsoft.com/office/drawing/2014/main" xmlns="" id="{0E4D6422-A446-4416-993A-529785329FD1}"/>
              </a:ext>
            </a:extLst>
          </p:cNvPr>
          <p:cNvSpPr>
            <a:spLocks noGrp="1"/>
          </p:cNvSpPr>
          <p:nvPr>
            <p:ph type="body" idx="1"/>
          </p:nvPr>
        </p:nvSpPr>
        <p:spPr>
          <a:xfrm>
            <a:off x="304800" y="2743200"/>
            <a:ext cx="8382000" cy="1509713"/>
          </a:xfrm>
        </p:spPr>
        <p:txBody>
          <a:bodyPr/>
          <a:lstStyle/>
          <a:p>
            <a:pPr eaLnBrk="1" hangingPunct="1"/>
            <a:r>
              <a:rPr lang="en-US" altLang="en-US" dirty="0">
                <a:ea typeface="ＭＳ Ｐゴシック" panose="020B0600070205080204" pitchFamily="34" charset="-128"/>
              </a:rPr>
              <a:t>ICRP, 2018. Occupational </a:t>
            </a:r>
            <a:r>
              <a:rPr lang="en-GB" altLang="en-US" dirty="0">
                <a:ea typeface="ＭＳ Ｐゴシック" panose="020B0600070205080204" pitchFamily="34" charset="-128"/>
              </a:rPr>
              <a:t>Radiological Protection in Interventional Procedures</a:t>
            </a:r>
            <a:r>
              <a:rPr lang="en-US" altLang="en-US" dirty="0">
                <a:ea typeface="ＭＳ Ｐゴシック" panose="020B0600070205080204" pitchFamily="34" charset="-128"/>
              </a:rPr>
              <a:t>. ICRP Publication 139. Ann</a:t>
            </a:r>
            <a:r>
              <a:rPr lang="en-US" altLang="en-US" dirty="0" smtClean="0">
                <a:ea typeface="ＭＳ Ｐゴシック" panose="020B0600070205080204" pitchFamily="34" charset="-128"/>
              </a:rPr>
              <a:t>. 47(2) ICRP, pp (1-112).</a:t>
            </a:r>
            <a:endParaRPr lang="en-US" altLang="en-US" dirty="0">
              <a:ea typeface="ＭＳ Ｐゴシック" panose="020B0600070205080204" pitchFamily="34" charset="-128"/>
            </a:endParaRPr>
          </a:p>
        </p:txBody>
      </p:sp>
      <p:sp>
        <p:nvSpPr>
          <p:cNvPr id="48132" name="Slide Number Placeholder 3">
            <a:extLst>
              <a:ext uri="{FF2B5EF4-FFF2-40B4-BE49-F238E27FC236}">
                <a16:creationId xmlns:a16="http://schemas.microsoft.com/office/drawing/2014/main" xmlns="" id="{60056816-C766-4316-87EE-C9E952AEDCA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6B06A9DF-0CBF-4873-BFF4-EF30CB587797}" type="slidenum">
              <a:rPr lang="en-US" altLang="en-US" sz="1200">
                <a:solidFill>
                  <a:srgbClr val="D1EAEE"/>
                </a:solidFill>
                <a:ea typeface="ＭＳ Ｐゴシック" panose="020B0600070205080204" pitchFamily="34" charset="-128"/>
              </a:rPr>
              <a:pPr eaLnBrk="1" hangingPunct="1">
                <a:spcBef>
                  <a:spcPct val="0"/>
                </a:spcBef>
                <a:buClrTx/>
                <a:buSzTx/>
                <a:buFontTx/>
                <a:buNone/>
              </a:pPr>
              <a:t>34</a:t>
            </a:fld>
            <a:endParaRPr lang="en-US" altLang="en-US" sz="1200">
              <a:solidFill>
                <a:srgbClr val="D1EAEE"/>
              </a:solidFill>
              <a:ea typeface="ＭＳ Ｐゴシック" panose="020B0600070205080204" pitchFamily="34" charset="-128"/>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CRP Logo.gif">
            <a:extLst>
              <a:ext uri="{FF2B5EF4-FFF2-40B4-BE49-F238E27FC236}">
                <a16:creationId xmlns:a16="http://schemas.microsoft.com/office/drawing/2014/main" xmlns="" id="{9571C400-B18E-444D-8C3D-581A5404FA56}"/>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1322834" y="1905000"/>
            <a:ext cx="6678166" cy="2133600"/>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49155" name="Text Placeholder 17">
            <a:extLst>
              <a:ext uri="{FF2B5EF4-FFF2-40B4-BE49-F238E27FC236}">
                <a16:creationId xmlns:a16="http://schemas.microsoft.com/office/drawing/2014/main" xmlns="" id="{6DB48443-B108-488E-8A83-17EF12F410EC}"/>
              </a:ext>
            </a:extLst>
          </p:cNvPr>
          <p:cNvSpPr>
            <a:spLocks noGrp="1"/>
          </p:cNvSpPr>
          <p:nvPr>
            <p:ph type="body" idx="1"/>
          </p:nvPr>
        </p:nvSpPr>
        <p:spPr>
          <a:xfrm>
            <a:off x="0" y="5181600"/>
            <a:ext cx="9144000" cy="533400"/>
          </a:xfrm>
        </p:spPr>
        <p:txBody>
          <a:bodyPr/>
          <a:lstStyle/>
          <a:p>
            <a:pPr algn="ctr" eaLnBrk="1" hangingPunct="1"/>
            <a:r>
              <a:rPr lang="en-US" altLang="es-ES" u="sng"/>
              <a:t>www.icrp.org</a:t>
            </a:r>
            <a:endParaRPr lang="en-CA" altLang="es-ES" u="sng"/>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1597EC-4BBB-409A-97C0-1CA0C3050A04}"/>
              </a:ext>
            </a:extLst>
          </p:cNvPr>
          <p:cNvSpPr>
            <a:spLocks noGrp="1"/>
          </p:cNvSpPr>
          <p:nvPr>
            <p:ph type="title"/>
          </p:nvPr>
        </p:nvSpPr>
        <p:spPr/>
        <p:txBody>
          <a:bodyPr/>
          <a:lstStyle/>
          <a:p>
            <a:pPr eaLnBrk="1" hangingPunct="1">
              <a:defRPr/>
            </a:pPr>
            <a:r>
              <a:rPr lang="en-US" dirty="0"/>
              <a:t>Disclosure </a:t>
            </a:r>
          </a:p>
        </p:txBody>
      </p:sp>
      <p:sp>
        <p:nvSpPr>
          <p:cNvPr id="15363" name="Content Placeholder 2">
            <a:extLst>
              <a:ext uri="{FF2B5EF4-FFF2-40B4-BE49-F238E27FC236}">
                <a16:creationId xmlns:a16="http://schemas.microsoft.com/office/drawing/2014/main" xmlns="" id="{84F6DCA7-ACA6-43B7-B9D5-C529C9E3C611}"/>
              </a:ext>
            </a:extLst>
          </p:cNvPr>
          <p:cNvSpPr>
            <a:spLocks noGrp="1"/>
          </p:cNvSpPr>
          <p:nvPr>
            <p:ph idx="1"/>
          </p:nvPr>
        </p:nvSpPr>
        <p:spPr/>
        <p:txBody>
          <a:bodyPr/>
          <a:lstStyle/>
          <a:p>
            <a:pPr eaLnBrk="1" hangingPunct="1"/>
            <a:r>
              <a:rPr lang="en-US" altLang="en-US" dirty="0">
                <a:ea typeface="ＭＳ Ｐゴシック" panose="020B0600070205080204" pitchFamily="34" charset="-128"/>
              </a:rPr>
              <a:t>This slide set copies information from ICRP Publication 139 in Main Points and in Recommendations </a:t>
            </a:r>
          </a:p>
          <a:p>
            <a:pPr eaLnBrk="1" hangingPunct="1"/>
            <a:r>
              <a:rPr lang="en-US" altLang="en-US" dirty="0">
                <a:ea typeface="ＭＳ Ｐゴシック" panose="020B0600070205080204" pitchFamily="34" charset="-128"/>
              </a:rPr>
              <a:t>Readers of this slide set are advised to go through the full publication for detailed information as this material is only a glimpse, rather than a comprehensive presentation of its contents</a:t>
            </a:r>
          </a:p>
        </p:txBody>
      </p:sp>
      <p:sp>
        <p:nvSpPr>
          <p:cNvPr id="15364" name="Slide Number Placeholder 3">
            <a:extLst>
              <a:ext uri="{FF2B5EF4-FFF2-40B4-BE49-F238E27FC236}">
                <a16:creationId xmlns:a16="http://schemas.microsoft.com/office/drawing/2014/main" xmlns="" id="{C0C1CE9A-372B-42D1-8F31-1B82CB42009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9DA6D5-49F2-402D-9EBC-F08BDB8E1378}" type="slidenum">
              <a:rPr lang="en-US" altLang="en-US">
                <a:solidFill>
                  <a:srgbClr val="045C75"/>
                </a:solidFill>
                <a:ea typeface="ＭＳ Ｐゴシック" panose="020B0600070205080204" pitchFamily="34" charset="-128"/>
              </a:rPr>
              <a:pPr eaLnBrk="1" hangingPunct="1"/>
              <a:t>4</a:t>
            </a:fld>
            <a:endParaRPr lang="en-US" altLang="en-US">
              <a:solidFill>
                <a:srgbClr val="045C75"/>
              </a:solidFill>
              <a:ea typeface="ＭＳ Ｐゴシック" panose="020B0600070205080204" pitchFamily="34"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883645-0BE0-41DC-B826-E4588F189215}"/>
              </a:ext>
            </a:extLst>
          </p:cNvPr>
          <p:cNvSpPr>
            <a:spLocks noGrp="1"/>
          </p:cNvSpPr>
          <p:nvPr>
            <p:ph type="title"/>
          </p:nvPr>
        </p:nvSpPr>
        <p:spPr>
          <a:xfrm>
            <a:off x="457200" y="216766"/>
            <a:ext cx="8229600" cy="1143000"/>
          </a:xfrm>
        </p:spPr>
        <p:txBody>
          <a:bodyPr>
            <a:normAutofit fontScale="90000"/>
          </a:bodyPr>
          <a:lstStyle/>
          <a:p>
            <a:pPr eaLnBrk="1" hangingPunct="1">
              <a:defRPr/>
            </a:pPr>
            <a:r>
              <a:rPr lang="en-US" dirty="0"/>
              <a:t>Section Headings in ICRP 139</a:t>
            </a:r>
            <a:br>
              <a:rPr lang="en-US" dirty="0"/>
            </a:br>
            <a:r>
              <a:rPr lang="en-US" sz="2200" dirty="0"/>
              <a:t>This presentation only covers Main Points and Recommendations</a:t>
            </a:r>
            <a:endParaRPr lang="en-US" dirty="0"/>
          </a:p>
        </p:txBody>
      </p:sp>
      <p:sp>
        <p:nvSpPr>
          <p:cNvPr id="16387" name="Content Placeholder 2">
            <a:extLst>
              <a:ext uri="{FF2B5EF4-FFF2-40B4-BE49-F238E27FC236}">
                <a16:creationId xmlns:a16="http://schemas.microsoft.com/office/drawing/2014/main" xmlns="" id="{4A0E7ED1-BDF1-45F7-91A6-3F40134E8946}"/>
              </a:ext>
            </a:extLst>
          </p:cNvPr>
          <p:cNvSpPr>
            <a:spLocks noGrp="1"/>
          </p:cNvSpPr>
          <p:nvPr>
            <p:ph idx="1"/>
          </p:nvPr>
        </p:nvSpPr>
        <p:spPr>
          <a:xfrm>
            <a:off x="609600" y="1371600"/>
            <a:ext cx="8229600" cy="4724400"/>
          </a:xfrm>
        </p:spPr>
        <p:txBody>
          <a:bodyPr/>
          <a:lstStyle/>
          <a:p>
            <a:pPr marL="457200" indent="-457200" eaLnBrk="1" hangingPunct="1">
              <a:buFont typeface="Arial" panose="020B0604020202020204" pitchFamily="34" charset="0"/>
              <a:buAutoNum type="arabicPeriod"/>
            </a:pPr>
            <a:r>
              <a:rPr lang="es-ES" altLang="en-US" sz="3200">
                <a:ea typeface="ＭＳ Ｐゴシック" panose="020B0600070205080204" pitchFamily="34" charset="-128"/>
              </a:rPr>
              <a:t>Introduction</a:t>
            </a:r>
          </a:p>
          <a:p>
            <a:pPr marL="457200" indent="-457200" eaLnBrk="1" hangingPunct="1">
              <a:buFont typeface="Arial" panose="020B0604020202020204" pitchFamily="34" charset="0"/>
              <a:buAutoNum type="arabicPeriod"/>
            </a:pPr>
            <a:r>
              <a:rPr lang="es-ES" altLang="en-US" sz="3200"/>
              <a:t>Issues</a:t>
            </a:r>
          </a:p>
          <a:p>
            <a:pPr marL="457200" indent="-457200" eaLnBrk="1" hangingPunct="1">
              <a:buFont typeface="Arial" panose="020B0604020202020204" pitchFamily="34" charset="0"/>
              <a:buAutoNum type="arabicPeriod"/>
            </a:pPr>
            <a:r>
              <a:rPr lang="es-ES" altLang="en-US" sz="3200"/>
              <a:t>Application of the System of Occupational Protection to Interventional Procedures </a:t>
            </a:r>
          </a:p>
          <a:p>
            <a:pPr marL="457200" indent="-457200" eaLnBrk="1" hangingPunct="1">
              <a:buFont typeface="Arial" panose="020B0604020202020204" pitchFamily="34" charset="0"/>
              <a:buAutoNum type="arabicPeriod"/>
            </a:pPr>
            <a:r>
              <a:rPr lang="es-ES" altLang="en-US" sz="3200"/>
              <a:t>Individual Monitoring and Dose Assessment</a:t>
            </a:r>
          </a:p>
          <a:p>
            <a:pPr marL="457200" indent="-457200" eaLnBrk="1" hangingPunct="1">
              <a:buFont typeface="Arial" panose="020B0604020202020204" pitchFamily="34" charset="0"/>
              <a:buAutoNum type="arabicPeriod"/>
            </a:pPr>
            <a:r>
              <a:rPr lang="es-ES" altLang="en-US" sz="3200"/>
              <a:t>Radiological Protection Methods and Programme</a:t>
            </a:r>
          </a:p>
          <a:p>
            <a:pPr marL="457200" indent="-457200" eaLnBrk="1" hangingPunct="1">
              <a:buFont typeface="Arial" panose="020B0604020202020204" pitchFamily="34" charset="0"/>
              <a:buAutoNum type="arabicPeriod"/>
            </a:pPr>
            <a:r>
              <a:rPr lang="es-ES" altLang="en-US" sz="3200"/>
              <a:t>Summary of Recommendations</a:t>
            </a:r>
          </a:p>
        </p:txBody>
      </p:sp>
      <p:sp>
        <p:nvSpPr>
          <p:cNvPr id="16388" name="Slide Number Placeholder 3">
            <a:extLst>
              <a:ext uri="{FF2B5EF4-FFF2-40B4-BE49-F238E27FC236}">
                <a16:creationId xmlns:a16="http://schemas.microsoft.com/office/drawing/2014/main" xmlns="" id="{07148A5D-9968-4BE7-AD92-C821283AB34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F89043E-D0BB-431F-BFD2-2B87503BC1D9}" type="slidenum">
              <a:rPr lang="en-US" altLang="en-US" sz="1200">
                <a:solidFill>
                  <a:srgbClr val="045C75"/>
                </a:solidFill>
                <a:ea typeface="ＭＳ Ｐゴシック" panose="020B0600070205080204" pitchFamily="34" charset="-128"/>
              </a:rPr>
              <a:pPr eaLnBrk="1" hangingPunct="1">
                <a:spcBef>
                  <a:spcPct val="0"/>
                </a:spcBef>
                <a:buClrTx/>
                <a:buSzTx/>
                <a:buFontTx/>
                <a:buNone/>
              </a:pPr>
              <a:t>5</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9725C-EB87-4F47-A962-F1B7DED4B040}"/>
              </a:ext>
            </a:extLst>
          </p:cNvPr>
          <p:cNvSpPr>
            <a:spLocks noGrp="1"/>
          </p:cNvSpPr>
          <p:nvPr>
            <p:ph type="title"/>
          </p:nvPr>
        </p:nvSpPr>
        <p:spPr>
          <a:xfrm>
            <a:off x="381000" y="76200"/>
            <a:ext cx="8229600" cy="1143000"/>
          </a:xfrm>
        </p:spPr>
        <p:txBody>
          <a:bodyPr>
            <a:normAutofit fontScale="90000"/>
          </a:bodyPr>
          <a:lstStyle/>
          <a:p>
            <a:pPr eaLnBrk="1" hangingPunct="1">
              <a:defRPr/>
            </a:pPr>
            <a:r>
              <a:rPr lang="en-US" dirty="0"/>
              <a:t>Motivation for this Publication</a:t>
            </a:r>
          </a:p>
        </p:txBody>
      </p:sp>
      <p:sp>
        <p:nvSpPr>
          <p:cNvPr id="17411" name="Content Placeholder 2">
            <a:extLst>
              <a:ext uri="{FF2B5EF4-FFF2-40B4-BE49-F238E27FC236}">
                <a16:creationId xmlns:a16="http://schemas.microsoft.com/office/drawing/2014/main" xmlns="" id="{5ABA85EE-D6DD-4E67-A847-381A0BAC47AA}"/>
              </a:ext>
            </a:extLst>
          </p:cNvPr>
          <p:cNvSpPr>
            <a:spLocks noGrp="1"/>
          </p:cNvSpPr>
          <p:nvPr>
            <p:ph idx="1"/>
          </p:nvPr>
        </p:nvSpPr>
        <p:spPr>
          <a:xfrm>
            <a:off x="457200" y="1295400"/>
            <a:ext cx="8382000" cy="4724400"/>
          </a:xfrm>
        </p:spPr>
        <p:txBody>
          <a:bodyPr/>
          <a:lstStyle/>
          <a:p>
            <a:pPr eaLnBrk="1" hangingPunct="1"/>
            <a:r>
              <a:rPr lang="en-US" altLang="en-US" sz="2400" dirty="0">
                <a:ea typeface="ＭＳ Ｐゴシック" panose="020B0600070205080204" pitchFamily="34" charset="-128"/>
              </a:rPr>
              <a:t>In previous publications the Commission has provided practical advice for physicians and other healthcare personnel on measures to protect their patients and themselves during interventional procedures.</a:t>
            </a:r>
          </a:p>
          <a:p>
            <a:pPr eaLnBrk="1" hangingPunct="1"/>
            <a:r>
              <a:rPr lang="en-US" altLang="en-US" sz="2400" dirty="0">
                <a:ea typeface="ＭＳ Ｐゴシック" panose="020B0600070205080204" pitchFamily="34" charset="-128"/>
              </a:rPr>
              <a:t>However there is a need for guidance for medical physicists, professionals in charge of occupational protection, regulators and  dosimetry services on exposure monitoring strategies, radiological protection approaches and garments, their use and testing, education and training, the development of a radiological protection </a:t>
            </a:r>
            <a:r>
              <a:rPr lang="en-US" altLang="en-US" sz="2400" dirty="0" err="1">
                <a:ea typeface="ＭＳ Ｐゴシック" panose="020B0600070205080204" pitchFamily="34" charset="-128"/>
              </a:rPr>
              <a:t>programme</a:t>
            </a:r>
            <a:r>
              <a:rPr lang="en-US" altLang="en-US" sz="2400" dirty="0">
                <a:ea typeface="ＭＳ Ｐゴシック" panose="020B0600070205080204" pitchFamily="34" charset="-128"/>
              </a:rPr>
              <a:t>, and quality assurance for its implementation. </a:t>
            </a:r>
          </a:p>
          <a:p>
            <a:pPr eaLnBrk="1" hangingPunct="1"/>
            <a:r>
              <a:rPr lang="en-US" altLang="en-US" sz="2400" dirty="0">
                <a:ea typeface="ＭＳ Ｐゴシック" panose="020B0600070205080204" pitchFamily="34" charset="-128"/>
              </a:rPr>
              <a:t>This publication is intended to meet this need</a:t>
            </a:r>
          </a:p>
        </p:txBody>
      </p:sp>
      <p:sp>
        <p:nvSpPr>
          <p:cNvPr id="17412" name="Slide Number Placeholder 3">
            <a:extLst>
              <a:ext uri="{FF2B5EF4-FFF2-40B4-BE49-F238E27FC236}">
                <a16:creationId xmlns:a16="http://schemas.microsoft.com/office/drawing/2014/main" xmlns="" id="{7FE5C5C2-944B-4807-A8B2-B06F7757D79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69975202-B19F-449D-BC24-9F7FF7D3FC11}" type="slidenum">
              <a:rPr lang="en-US" altLang="en-US" sz="1200">
                <a:solidFill>
                  <a:srgbClr val="045C75"/>
                </a:solidFill>
                <a:ea typeface="ＭＳ Ｐゴシック" panose="020B0600070205080204" pitchFamily="34" charset="-128"/>
              </a:rPr>
              <a:pPr eaLnBrk="1" hangingPunct="1">
                <a:spcBef>
                  <a:spcPct val="0"/>
                </a:spcBef>
                <a:buClrTx/>
                <a:buSzTx/>
                <a:buFontTx/>
                <a:buNone/>
              </a:pPr>
              <a:t>6</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11823-62D8-4504-8D9C-3D2874609A01}"/>
              </a:ext>
            </a:extLst>
          </p:cNvPr>
          <p:cNvSpPr>
            <a:spLocks noGrp="1"/>
          </p:cNvSpPr>
          <p:nvPr>
            <p:ph type="title"/>
          </p:nvPr>
        </p:nvSpPr>
        <p:spPr/>
        <p:txBody>
          <a:bodyPr>
            <a:normAutofit fontScale="90000"/>
          </a:bodyPr>
          <a:lstStyle/>
          <a:p>
            <a:pPr eaLnBrk="1" hangingPunct="1">
              <a:defRPr/>
            </a:pPr>
            <a:r>
              <a:rPr lang="en-US" dirty="0"/>
              <a:t>Main Points 1 </a:t>
            </a:r>
            <a:br>
              <a:rPr lang="en-US" dirty="0"/>
            </a:br>
            <a:r>
              <a:rPr lang="en-US" sz="4000" dirty="0" smtClean="0"/>
              <a:t> </a:t>
            </a:r>
            <a:r>
              <a:rPr lang="en-US" sz="4000" dirty="0"/>
              <a:t>(p 25, ICRP 139), Introduction</a:t>
            </a:r>
          </a:p>
        </p:txBody>
      </p:sp>
      <p:sp>
        <p:nvSpPr>
          <p:cNvPr id="18435" name="Content Placeholder 2">
            <a:extLst>
              <a:ext uri="{FF2B5EF4-FFF2-40B4-BE49-F238E27FC236}">
                <a16:creationId xmlns:a16="http://schemas.microsoft.com/office/drawing/2014/main" xmlns="" id="{D2A444A3-6911-402A-AD06-31AAFB582F54}"/>
              </a:ext>
            </a:extLst>
          </p:cNvPr>
          <p:cNvSpPr>
            <a:spLocks noGrp="1"/>
          </p:cNvSpPr>
          <p:nvPr>
            <p:ph idx="1"/>
          </p:nvPr>
        </p:nvSpPr>
        <p:spPr>
          <a:xfrm>
            <a:off x="457200" y="1600200"/>
            <a:ext cx="8458200" cy="4724400"/>
          </a:xfrm>
        </p:spPr>
        <p:txBody>
          <a:bodyPr/>
          <a:lstStyle/>
          <a:p>
            <a:pPr eaLnBrk="1" hangingPunct="1"/>
            <a:r>
              <a:rPr lang="es-ES" altLang="en-US" dirty="0" err="1"/>
              <a:t>Minimally</a:t>
            </a:r>
            <a:r>
              <a:rPr lang="es-ES" altLang="en-US" dirty="0"/>
              <a:t> </a:t>
            </a:r>
            <a:r>
              <a:rPr lang="es-ES" altLang="en-US" dirty="0" err="1"/>
              <a:t>invasive</a:t>
            </a:r>
            <a:r>
              <a:rPr lang="es-ES" altLang="en-US" dirty="0"/>
              <a:t> </a:t>
            </a:r>
            <a:r>
              <a:rPr lang="es-ES" altLang="en-US" dirty="0" err="1"/>
              <a:t>interventions</a:t>
            </a:r>
            <a:r>
              <a:rPr lang="es-ES" altLang="en-US" dirty="0"/>
              <a:t> </a:t>
            </a:r>
            <a:r>
              <a:rPr lang="es-ES" altLang="en-US" dirty="0" err="1"/>
              <a:t>guided</a:t>
            </a:r>
            <a:r>
              <a:rPr lang="es-ES" altLang="en-US" dirty="0"/>
              <a:t> </a:t>
            </a:r>
            <a:r>
              <a:rPr lang="es-ES" altLang="en-US" dirty="0" err="1"/>
              <a:t>by</a:t>
            </a:r>
            <a:r>
              <a:rPr lang="es-ES" altLang="en-US" dirty="0"/>
              <a:t> </a:t>
            </a:r>
            <a:r>
              <a:rPr lang="es-ES" altLang="en-US" dirty="0" err="1"/>
              <a:t>radiological</a:t>
            </a:r>
            <a:r>
              <a:rPr lang="es-ES" altLang="en-US" dirty="0"/>
              <a:t> </a:t>
            </a:r>
            <a:r>
              <a:rPr lang="es-ES" altLang="en-US" dirty="0" err="1"/>
              <a:t>imaging</a:t>
            </a:r>
            <a:r>
              <a:rPr lang="es-ES" altLang="en-US" dirty="0"/>
              <a:t> </a:t>
            </a:r>
            <a:r>
              <a:rPr lang="es-ES" altLang="en-US" dirty="0" err="1"/>
              <a:t>have</a:t>
            </a:r>
            <a:r>
              <a:rPr lang="es-ES" altLang="en-US" dirty="0"/>
              <a:t> </a:t>
            </a:r>
            <a:r>
              <a:rPr lang="es-ES" altLang="en-US" dirty="0" err="1"/>
              <a:t>many</a:t>
            </a:r>
            <a:r>
              <a:rPr lang="es-ES" altLang="en-US" dirty="0"/>
              <a:t> </a:t>
            </a:r>
            <a:r>
              <a:rPr lang="es-ES" altLang="en-US" dirty="0" err="1"/>
              <a:t>advantages</a:t>
            </a:r>
            <a:r>
              <a:rPr lang="es-ES" altLang="en-US" dirty="0"/>
              <a:t> </a:t>
            </a:r>
            <a:r>
              <a:rPr lang="es-ES" altLang="en-US" dirty="0" err="1"/>
              <a:t>over</a:t>
            </a:r>
            <a:r>
              <a:rPr lang="es-ES" altLang="en-US" dirty="0"/>
              <a:t> </a:t>
            </a:r>
            <a:r>
              <a:rPr lang="es-ES" altLang="en-US" dirty="0" err="1"/>
              <a:t>conventional</a:t>
            </a:r>
            <a:r>
              <a:rPr lang="es-ES" altLang="en-US" dirty="0"/>
              <a:t> </a:t>
            </a:r>
            <a:r>
              <a:rPr lang="es-ES" altLang="en-US" dirty="0" err="1"/>
              <a:t>surgery</a:t>
            </a:r>
            <a:r>
              <a:rPr lang="es-ES" altLang="en-US" dirty="0"/>
              <a:t> </a:t>
            </a:r>
            <a:r>
              <a:rPr lang="es-ES" altLang="en-US" dirty="0" err="1"/>
              <a:t>for</a:t>
            </a:r>
            <a:r>
              <a:rPr lang="es-ES" altLang="en-US" dirty="0"/>
              <a:t> a </a:t>
            </a:r>
            <a:r>
              <a:rPr lang="es-ES" altLang="en-US" dirty="0" err="1"/>
              <a:t>number</a:t>
            </a:r>
            <a:r>
              <a:rPr lang="es-ES" altLang="en-US" dirty="0"/>
              <a:t> of medical </a:t>
            </a:r>
            <a:r>
              <a:rPr lang="es-ES" altLang="en-US" dirty="0" err="1"/>
              <a:t>conditions</a:t>
            </a:r>
            <a:r>
              <a:rPr lang="es-ES" altLang="en-US" dirty="0"/>
              <a:t>. </a:t>
            </a:r>
          </a:p>
          <a:p>
            <a:pPr eaLnBrk="1" hangingPunct="1"/>
            <a:r>
              <a:rPr lang="es-ES" altLang="en-US" dirty="0" err="1"/>
              <a:t>There</a:t>
            </a:r>
            <a:r>
              <a:rPr lang="es-ES" altLang="en-US" dirty="0"/>
              <a:t> </a:t>
            </a:r>
            <a:r>
              <a:rPr lang="es-ES" altLang="en-US" dirty="0" err="1"/>
              <a:t>is</a:t>
            </a:r>
            <a:r>
              <a:rPr lang="es-ES" altLang="en-US" dirty="0"/>
              <a:t> considerable </a:t>
            </a:r>
            <a:r>
              <a:rPr lang="es-ES" altLang="en-US" dirty="0" err="1"/>
              <a:t>variation</a:t>
            </a:r>
            <a:r>
              <a:rPr lang="es-ES" altLang="en-US" dirty="0"/>
              <a:t> in </a:t>
            </a:r>
            <a:r>
              <a:rPr lang="es-ES" altLang="en-US" dirty="0" err="1"/>
              <a:t>occupational</a:t>
            </a:r>
            <a:r>
              <a:rPr lang="es-ES" altLang="en-US" dirty="0"/>
              <a:t> </a:t>
            </a:r>
            <a:r>
              <a:rPr lang="es-ES" altLang="en-US" dirty="0" err="1"/>
              <a:t>exposure</a:t>
            </a:r>
            <a:r>
              <a:rPr lang="es-ES" altLang="en-US" dirty="0"/>
              <a:t> </a:t>
            </a:r>
            <a:r>
              <a:rPr lang="es-ES" altLang="en-US" dirty="0" err="1"/>
              <a:t>observed</a:t>
            </a:r>
            <a:r>
              <a:rPr lang="es-ES" altLang="en-US" dirty="0"/>
              <a:t> </a:t>
            </a:r>
            <a:r>
              <a:rPr lang="es-ES" altLang="en-US" dirty="0" err="1"/>
              <a:t>for</a:t>
            </a:r>
            <a:r>
              <a:rPr lang="es-ES" altLang="en-US" dirty="0"/>
              <a:t> </a:t>
            </a:r>
            <a:r>
              <a:rPr lang="es-ES" altLang="en-US" dirty="0" err="1"/>
              <a:t>the</a:t>
            </a:r>
            <a:r>
              <a:rPr lang="es-ES" altLang="en-US" dirty="0"/>
              <a:t> </a:t>
            </a:r>
            <a:r>
              <a:rPr lang="es-ES" altLang="en-US" dirty="0" err="1"/>
              <a:t>same</a:t>
            </a:r>
            <a:r>
              <a:rPr lang="es-ES" altLang="en-US" dirty="0"/>
              <a:t> </a:t>
            </a:r>
            <a:r>
              <a:rPr lang="es-ES" altLang="en-US" dirty="0" err="1"/>
              <a:t>type</a:t>
            </a:r>
            <a:r>
              <a:rPr lang="es-ES" altLang="en-US" dirty="0"/>
              <a:t> of </a:t>
            </a:r>
            <a:r>
              <a:rPr lang="es-ES" altLang="en-US" dirty="0" err="1"/>
              <a:t>procedure</a:t>
            </a:r>
            <a:r>
              <a:rPr lang="es-ES" altLang="en-US" dirty="0"/>
              <a:t>, </a:t>
            </a:r>
            <a:r>
              <a:rPr lang="es-ES" altLang="en-US" dirty="0" err="1"/>
              <a:t>suggesting</a:t>
            </a:r>
            <a:r>
              <a:rPr lang="es-ES" altLang="en-US" dirty="0"/>
              <a:t> </a:t>
            </a:r>
            <a:r>
              <a:rPr lang="es-ES" altLang="en-US" dirty="0" err="1"/>
              <a:t>that</a:t>
            </a:r>
            <a:r>
              <a:rPr lang="es-ES" altLang="en-US" dirty="0"/>
              <a:t> </a:t>
            </a:r>
            <a:r>
              <a:rPr lang="es-ES" altLang="en-US" dirty="0" err="1"/>
              <a:t>radiological</a:t>
            </a:r>
            <a:r>
              <a:rPr lang="es-ES" altLang="en-US" dirty="0"/>
              <a:t> </a:t>
            </a:r>
            <a:r>
              <a:rPr lang="es-ES" altLang="en-US" dirty="0" err="1"/>
              <a:t>protection</a:t>
            </a:r>
            <a:r>
              <a:rPr lang="es-ES" altLang="en-US" dirty="0"/>
              <a:t> </a:t>
            </a:r>
            <a:r>
              <a:rPr lang="es-ES" altLang="en-US" dirty="0" err="1"/>
              <a:t>practices</a:t>
            </a:r>
            <a:r>
              <a:rPr lang="es-ES" altLang="en-US" dirty="0"/>
              <a:t> can be </a:t>
            </a:r>
            <a:r>
              <a:rPr lang="es-ES" altLang="en-US" dirty="0" err="1"/>
              <a:t>improved</a:t>
            </a:r>
            <a:r>
              <a:rPr lang="es-ES" altLang="en-US" dirty="0"/>
              <a:t>. </a:t>
            </a:r>
          </a:p>
          <a:p>
            <a:pPr eaLnBrk="1" hangingPunct="1"/>
            <a:r>
              <a:rPr lang="es-ES" altLang="en-US" dirty="0"/>
              <a:t>In </a:t>
            </a:r>
            <a:r>
              <a:rPr lang="es-ES" altLang="en-US" dirty="0" err="1"/>
              <a:t>addition</a:t>
            </a:r>
            <a:r>
              <a:rPr lang="es-ES" altLang="en-US" dirty="0"/>
              <a:t>, </a:t>
            </a:r>
            <a:r>
              <a:rPr lang="es-ES" altLang="en-US" dirty="0" err="1"/>
              <a:t>studies</a:t>
            </a:r>
            <a:r>
              <a:rPr lang="es-ES" altLang="en-US" dirty="0"/>
              <a:t> </a:t>
            </a:r>
            <a:r>
              <a:rPr lang="es-ES" altLang="en-US" dirty="0" err="1"/>
              <a:t>have</a:t>
            </a:r>
            <a:r>
              <a:rPr lang="es-ES" altLang="en-US" dirty="0"/>
              <a:t> </a:t>
            </a:r>
            <a:r>
              <a:rPr lang="es-ES" altLang="en-US" dirty="0" err="1"/>
              <a:t>shown</a:t>
            </a:r>
            <a:r>
              <a:rPr lang="es-ES" altLang="en-US" dirty="0"/>
              <a:t> </a:t>
            </a:r>
            <a:r>
              <a:rPr lang="es-ES" altLang="en-US" dirty="0" err="1"/>
              <a:t>that</a:t>
            </a:r>
            <a:r>
              <a:rPr lang="es-ES" altLang="en-US" dirty="0"/>
              <a:t> </a:t>
            </a:r>
            <a:r>
              <a:rPr lang="es-ES" altLang="en-US" dirty="0" err="1"/>
              <a:t>there</a:t>
            </a:r>
            <a:r>
              <a:rPr lang="es-ES" altLang="en-US" dirty="0"/>
              <a:t> </a:t>
            </a:r>
            <a:r>
              <a:rPr lang="es-ES" altLang="en-US" dirty="0" err="1"/>
              <a:t>is</a:t>
            </a:r>
            <a:r>
              <a:rPr lang="es-ES" altLang="en-US" dirty="0"/>
              <a:t> </a:t>
            </a:r>
            <a:r>
              <a:rPr lang="es-ES" altLang="en-US" dirty="0" err="1" smtClean="0"/>
              <a:t>an</a:t>
            </a:r>
            <a:r>
              <a:rPr lang="es-ES" altLang="en-US" dirty="0" smtClean="0"/>
              <a:t> </a:t>
            </a:r>
            <a:r>
              <a:rPr lang="es-ES" altLang="en-US" dirty="0" err="1" smtClean="0"/>
              <a:t>increased</a:t>
            </a:r>
            <a:r>
              <a:rPr lang="es-ES" altLang="en-US" dirty="0" smtClean="0"/>
              <a:t> </a:t>
            </a:r>
            <a:r>
              <a:rPr lang="es-ES" altLang="en-US" dirty="0" err="1" smtClean="0"/>
              <a:t>incidence</a:t>
            </a:r>
            <a:r>
              <a:rPr lang="es-ES" altLang="en-US" dirty="0" smtClean="0"/>
              <a:t> </a:t>
            </a:r>
            <a:r>
              <a:rPr lang="es-ES" altLang="en-US" dirty="0"/>
              <a:t>of </a:t>
            </a:r>
            <a:r>
              <a:rPr lang="es-ES" altLang="en-US" dirty="0" err="1"/>
              <a:t>radiation-related</a:t>
            </a:r>
            <a:r>
              <a:rPr lang="es-ES" altLang="en-US" dirty="0"/>
              <a:t> </a:t>
            </a:r>
            <a:r>
              <a:rPr lang="es-ES" altLang="en-US" dirty="0" err="1"/>
              <a:t>eye</a:t>
            </a:r>
            <a:r>
              <a:rPr lang="es-ES" altLang="en-US" dirty="0"/>
              <a:t> </a:t>
            </a:r>
            <a:r>
              <a:rPr lang="es-ES" altLang="en-US" dirty="0" err="1"/>
              <a:t>lens</a:t>
            </a:r>
            <a:r>
              <a:rPr lang="es-ES" altLang="en-US" dirty="0"/>
              <a:t> </a:t>
            </a:r>
            <a:r>
              <a:rPr lang="es-ES" altLang="en-US" dirty="0" err="1"/>
              <a:t>opacities</a:t>
            </a:r>
            <a:r>
              <a:rPr lang="es-ES" altLang="en-US" dirty="0"/>
              <a:t> (pre-</a:t>
            </a:r>
            <a:r>
              <a:rPr lang="es-ES" altLang="en-US" dirty="0" err="1"/>
              <a:t>cataracts</a:t>
            </a:r>
            <a:r>
              <a:rPr lang="es-ES" altLang="en-US" dirty="0"/>
              <a:t>) in interventionalists and </a:t>
            </a:r>
            <a:r>
              <a:rPr lang="es-ES" altLang="en-US" dirty="0" err="1"/>
              <a:t>other</a:t>
            </a:r>
            <a:r>
              <a:rPr lang="es-ES" altLang="en-US" dirty="0"/>
              <a:t> </a:t>
            </a:r>
            <a:r>
              <a:rPr lang="es-ES" altLang="en-US" dirty="0" err="1"/>
              <a:t>professionals</a:t>
            </a:r>
            <a:r>
              <a:rPr lang="es-ES" altLang="en-US" dirty="0"/>
              <a:t> </a:t>
            </a:r>
            <a:r>
              <a:rPr lang="es-ES" altLang="en-US" dirty="0" err="1"/>
              <a:t>involved</a:t>
            </a:r>
            <a:r>
              <a:rPr lang="es-ES" altLang="en-US" dirty="0"/>
              <a:t> in </a:t>
            </a:r>
            <a:r>
              <a:rPr lang="es-ES" altLang="en-US" dirty="0" err="1"/>
              <a:t>interventional</a:t>
            </a:r>
            <a:r>
              <a:rPr lang="es-ES" altLang="en-US" dirty="0"/>
              <a:t> </a:t>
            </a:r>
            <a:r>
              <a:rPr lang="es-ES" altLang="en-US" dirty="0" err="1"/>
              <a:t>procedures</a:t>
            </a:r>
            <a:r>
              <a:rPr lang="es-ES" altLang="en-US" dirty="0"/>
              <a:t>.  </a:t>
            </a:r>
          </a:p>
          <a:p>
            <a:pPr eaLnBrk="1" hangingPunct="1"/>
            <a:endParaRPr lang="en-US" altLang="en-US" dirty="0">
              <a:ea typeface="ＭＳ Ｐゴシック" panose="020B0600070205080204" pitchFamily="34" charset="-128"/>
            </a:endParaRPr>
          </a:p>
        </p:txBody>
      </p:sp>
      <p:sp>
        <p:nvSpPr>
          <p:cNvPr id="18436" name="Slide Number Placeholder 2">
            <a:extLst>
              <a:ext uri="{FF2B5EF4-FFF2-40B4-BE49-F238E27FC236}">
                <a16:creationId xmlns:a16="http://schemas.microsoft.com/office/drawing/2014/main" xmlns="" id="{E8EF6EBB-9CFB-4D65-B701-4EF50A36C21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D6DCACA1-7A66-4FC6-8649-3C91F997FD29}" type="slidenum">
              <a:rPr lang="en-US" altLang="en-US" sz="1200">
                <a:solidFill>
                  <a:srgbClr val="045C75"/>
                </a:solidFill>
                <a:ea typeface="ＭＳ Ｐゴシック" panose="020B0600070205080204" pitchFamily="34" charset="-128"/>
              </a:rPr>
              <a:pPr eaLnBrk="1" hangingPunct="1">
                <a:spcBef>
                  <a:spcPct val="0"/>
                </a:spcBef>
                <a:buClrTx/>
                <a:buSzTx/>
                <a:buFontTx/>
                <a:buNone/>
              </a:pPr>
              <a:t>7</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1F429-97AB-4992-8E01-8DF74370DC41}"/>
              </a:ext>
            </a:extLst>
          </p:cNvPr>
          <p:cNvSpPr>
            <a:spLocks noGrp="1"/>
          </p:cNvSpPr>
          <p:nvPr>
            <p:ph type="title"/>
          </p:nvPr>
        </p:nvSpPr>
        <p:spPr/>
        <p:txBody>
          <a:bodyPr>
            <a:normAutofit fontScale="90000"/>
          </a:bodyPr>
          <a:lstStyle/>
          <a:p>
            <a:pPr eaLnBrk="1" hangingPunct="1">
              <a:defRPr/>
            </a:pPr>
            <a:r>
              <a:rPr lang="en-US" dirty="0"/>
              <a:t>Main Points 2 </a:t>
            </a:r>
            <a:br>
              <a:rPr lang="en-US" dirty="0"/>
            </a:br>
            <a:r>
              <a:rPr lang="en-US" sz="4000" dirty="0"/>
              <a:t>(p 29, ICRP 139</a:t>
            </a:r>
            <a:r>
              <a:rPr lang="en-US" sz="4000" dirty="0" smtClean="0"/>
              <a:t>), Issues</a:t>
            </a:r>
            <a:endParaRPr lang="en-US" dirty="0"/>
          </a:p>
        </p:txBody>
      </p:sp>
      <p:sp>
        <p:nvSpPr>
          <p:cNvPr id="19459" name="Content Placeholder 2">
            <a:extLst>
              <a:ext uri="{FF2B5EF4-FFF2-40B4-BE49-F238E27FC236}">
                <a16:creationId xmlns:a16="http://schemas.microsoft.com/office/drawing/2014/main" xmlns="" id="{F0E84868-8BC4-419C-9179-DAD7C2CFF46A}"/>
              </a:ext>
            </a:extLst>
          </p:cNvPr>
          <p:cNvSpPr>
            <a:spLocks noGrp="1"/>
          </p:cNvSpPr>
          <p:nvPr>
            <p:ph idx="1"/>
          </p:nvPr>
        </p:nvSpPr>
        <p:spPr>
          <a:xfrm>
            <a:off x="457200" y="1752600"/>
            <a:ext cx="8458200" cy="3124200"/>
          </a:xfrm>
        </p:spPr>
        <p:txBody>
          <a:bodyPr/>
          <a:lstStyle/>
          <a:p>
            <a:pPr eaLnBrk="1" hangingPunct="1"/>
            <a:r>
              <a:rPr lang="es-ES" altLang="en-US" dirty="0" err="1"/>
              <a:t>Interventions</a:t>
            </a:r>
            <a:r>
              <a:rPr lang="es-ES" altLang="en-US" dirty="0"/>
              <a:t> </a:t>
            </a:r>
            <a:r>
              <a:rPr lang="es-ES" altLang="en-US" dirty="0" err="1" smtClean="0"/>
              <a:t>involving</a:t>
            </a:r>
            <a:r>
              <a:rPr lang="es-ES" altLang="en-US" dirty="0" smtClean="0"/>
              <a:t> </a:t>
            </a:r>
            <a:r>
              <a:rPr lang="es-ES" altLang="en-US" dirty="0" err="1" smtClean="0"/>
              <a:t>positron</a:t>
            </a:r>
            <a:r>
              <a:rPr lang="es-ES" altLang="en-US" dirty="0" smtClean="0"/>
              <a:t> </a:t>
            </a:r>
            <a:r>
              <a:rPr lang="es-ES" altLang="en-US" dirty="0" err="1" smtClean="0"/>
              <a:t>emission</a:t>
            </a:r>
            <a:r>
              <a:rPr lang="es-ES" altLang="en-US" dirty="0" smtClean="0"/>
              <a:t> </a:t>
            </a:r>
            <a:r>
              <a:rPr lang="es-ES" altLang="en-US" dirty="0" err="1" smtClean="0"/>
              <a:t>tomography</a:t>
            </a:r>
            <a:r>
              <a:rPr lang="es-ES" altLang="en-US" dirty="0" smtClean="0"/>
              <a:t> (PET) </a:t>
            </a:r>
            <a:r>
              <a:rPr lang="es-ES" altLang="en-US" dirty="0"/>
              <a:t>and </a:t>
            </a:r>
            <a:r>
              <a:rPr lang="es-ES" altLang="en-US" dirty="0" err="1"/>
              <a:t>selective</a:t>
            </a:r>
            <a:r>
              <a:rPr lang="es-ES" altLang="en-US" dirty="0"/>
              <a:t> </a:t>
            </a:r>
            <a:r>
              <a:rPr lang="es-ES" altLang="en-US" dirty="0" err="1"/>
              <a:t>internal</a:t>
            </a:r>
            <a:r>
              <a:rPr lang="es-ES" altLang="en-US" dirty="0"/>
              <a:t> </a:t>
            </a:r>
            <a:r>
              <a:rPr lang="es-ES" altLang="en-US" dirty="0" err="1"/>
              <a:t>radiation</a:t>
            </a:r>
            <a:r>
              <a:rPr lang="es-ES" altLang="en-US" dirty="0"/>
              <a:t> </a:t>
            </a:r>
            <a:r>
              <a:rPr lang="es-ES" altLang="en-US" dirty="0" err="1"/>
              <a:t>therapy</a:t>
            </a:r>
            <a:r>
              <a:rPr lang="es-ES" altLang="en-US" dirty="0"/>
              <a:t> (SIRT) pose new and </a:t>
            </a:r>
            <a:r>
              <a:rPr lang="es-ES" altLang="en-US" dirty="0" err="1"/>
              <a:t>diﬀerent</a:t>
            </a:r>
            <a:r>
              <a:rPr lang="es-ES" altLang="en-US" dirty="0"/>
              <a:t> </a:t>
            </a:r>
            <a:r>
              <a:rPr lang="es-ES" altLang="en-US" dirty="0" err="1"/>
              <a:t>radiological</a:t>
            </a:r>
            <a:r>
              <a:rPr lang="es-ES" altLang="en-US" dirty="0"/>
              <a:t> </a:t>
            </a:r>
            <a:r>
              <a:rPr lang="es-ES" altLang="en-US" dirty="0" err="1"/>
              <a:t>protection</a:t>
            </a:r>
            <a:r>
              <a:rPr lang="es-ES" altLang="en-US" dirty="0"/>
              <a:t> challenges. </a:t>
            </a:r>
          </a:p>
          <a:p>
            <a:pPr eaLnBrk="1" hangingPunct="1"/>
            <a:r>
              <a:rPr lang="es-ES" altLang="en-US" dirty="0" err="1"/>
              <a:t>However</a:t>
            </a:r>
            <a:r>
              <a:rPr lang="es-ES" altLang="en-US" dirty="0"/>
              <a:t>,  </a:t>
            </a:r>
            <a:r>
              <a:rPr lang="es-ES" altLang="en-US" dirty="0" err="1"/>
              <a:t>occupational</a:t>
            </a:r>
            <a:r>
              <a:rPr lang="es-ES" altLang="en-US" dirty="0"/>
              <a:t> </a:t>
            </a:r>
            <a:r>
              <a:rPr lang="es-ES" altLang="en-US" dirty="0" err="1"/>
              <a:t>exposure</a:t>
            </a:r>
            <a:r>
              <a:rPr lang="es-ES" altLang="en-US" dirty="0"/>
              <a:t> can be </a:t>
            </a:r>
            <a:r>
              <a:rPr lang="es-ES" altLang="en-US" dirty="0" err="1"/>
              <a:t>kept</a:t>
            </a:r>
            <a:r>
              <a:rPr lang="es-ES" altLang="en-US" dirty="0"/>
              <a:t> </a:t>
            </a:r>
            <a:r>
              <a:rPr lang="es-ES" altLang="en-US" dirty="0" err="1"/>
              <a:t>within</a:t>
            </a:r>
            <a:r>
              <a:rPr lang="es-ES" altLang="en-US" dirty="0"/>
              <a:t> </a:t>
            </a:r>
            <a:r>
              <a:rPr lang="es-ES" altLang="en-US" dirty="0" err="1"/>
              <a:t>appropriate</a:t>
            </a:r>
            <a:r>
              <a:rPr lang="es-ES" altLang="en-US" dirty="0"/>
              <a:t> </a:t>
            </a:r>
            <a:r>
              <a:rPr lang="es-ES" altLang="en-US" dirty="0" err="1"/>
              <a:t>ranges</a:t>
            </a:r>
            <a:r>
              <a:rPr lang="es-ES" altLang="en-US" dirty="0"/>
              <a:t> </a:t>
            </a:r>
            <a:r>
              <a:rPr lang="es-ES" altLang="en-US" dirty="0" err="1"/>
              <a:t>with</a:t>
            </a:r>
            <a:r>
              <a:rPr lang="es-ES" altLang="en-US" dirty="0"/>
              <a:t> </a:t>
            </a:r>
            <a:r>
              <a:rPr lang="es-ES" altLang="en-US" dirty="0" err="1"/>
              <a:t>optimisation</a:t>
            </a:r>
            <a:r>
              <a:rPr lang="es-ES" altLang="en-US" dirty="0"/>
              <a:t> and </a:t>
            </a:r>
            <a:r>
              <a:rPr lang="es-ES" altLang="en-US" dirty="0" err="1"/>
              <a:t>attention</a:t>
            </a:r>
            <a:r>
              <a:rPr lang="es-ES" altLang="en-US" dirty="0"/>
              <a:t> </a:t>
            </a:r>
            <a:r>
              <a:rPr lang="es-ES" altLang="en-US" dirty="0" err="1"/>
              <a:t>to</a:t>
            </a:r>
            <a:r>
              <a:rPr lang="es-ES" altLang="en-US" dirty="0"/>
              <a:t> </a:t>
            </a:r>
            <a:r>
              <a:rPr lang="es-ES" altLang="en-US" dirty="0" err="1"/>
              <a:t>radiation</a:t>
            </a:r>
            <a:r>
              <a:rPr lang="es-ES" altLang="en-US" dirty="0"/>
              <a:t> </a:t>
            </a:r>
            <a:r>
              <a:rPr lang="es-ES" altLang="en-US" dirty="0" err="1"/>
              <a:t>ﬁelds</a:t>
            </a:r>
            <a:r>
              <a:rPr lang="es-ES" altLang="en-US" dirty="0"/>
              <a:t>.</a:t>
            </a:r>
          </a:p>
        </p:txBody>
      </p:sp>
      <p:sp>
        <p:nvSpPr>
          <p:cNvPr id="19460" name="Slide Number Placeholder 2">
            <a:extLst>
              <a:ext uri="{FF2B5EF4-FFF2-40B4-BE49-F238E27FC236}">
                <a16:creationId xmlns:a16="http://schemas.microsoft.com/office/drawing/2014/main" xmlns="" id="{A5B162C0-9987-4526-A701-FA987E69D3E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93FBE630-C44E-4FE2-A7C1-8179068BCDDD}" type="slidenum">
              <a:rPr lang="en-US" altLang="en-US" sz="1200">
                <a:solidFill>
                  <a:srgbClr val="045C75"/>
                </a:solidFill>
                <a:ea typeface="ＭＳ Ｐゴシック" panose="020B0600070205080204" pitchFamily="34" charset="-128"/>
              </a:rPr>
              <a:pPr eaLnBrk="1" hangingPunct="1">
                <a:spcBef>
                  <a:spcPct val="0"/>
                </a:spcBef>
                <a:buClrTx/>
                <a:buSzTx/>
                <a:buFontTx/>
                <a:buNone/>
              </a:pPr>
              <a:t>8</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1154F-F409-4A31-9902-CBCC193DE472}"/>
              </a:ext>
            </a:extLst>
          </p:cNvPr>
          <p:cNvSpPr>
            <a:spLocks noGrp="1"/>
          </p:cNvSpPr>
          <p:nvPr>
            <p:ph type="title"/>
          </p:nvPr>
        </p:nvSpPr>
        <p:spPr>
          <a:xfrm>
            <a:off x="457200" y="304800"/>
            <a:ext cx="8229600" cy="1143000"/>
          </a:xfrm>
        </p:spPr>
        <p:txBody>
          <a:bodyPr>
            <a:normAutofit fontScale="90000"/>
          </a:bodyPr>
          <a:lstStyle/>
          <a:p>
            <a:pPr eaLnBrk="1" hangingPunct="1">
              <a:defRPr/>
            </a:pPr>
            <a:r>
              <a:rPr lang="en-US" dirty="0"/>
              <a:t>Main Points 3</a:t>
            </a:r>
            <a:br>
              <a:rPr lang="en-US" dirty="0"/>
            </a:br>
            <a:r>
              <a:rPr lang="en-US" sz="4000" dirty="0"/>
              <a:t>(p 45, ICRP 139</a:t>
            </a:r>
            <a:r>
              <a:rPr lang="en-US" sz="4000" dirty="0" smtClean="0"/>
              <a:t>), Application of the protection principles </a:t>
            </a:r>
            <a:endParaRPr lang="en-US" dirty="0"/>
          </a:p>
        </p:txBody>
      </p:sp>
      <p:sp>
        <p:nvSpPr>
          <p:cNvPr id="20483" name="Content Placeholder 2">
            <a:extLst>
              <a:ext uri="{FF2B5EF4-FFF2-40B4-BE49-F238E27FC236}">
                <a16:creationId xmlns:a16="http://schemas.microsoft.com/office/drawing/2014/main" xmlns="" id="{034E9161-63C4-4AFC-B9C5-93229B2959C4}"/>
              </a:ext>
            </a:extLst>
          </p:cNvPr>
          <p:cNvSpPr>
            <a:spLocks noGrp="1"/>
          </p:cNvSpPr>
          <p:nvPr>
            <p:ph idx="1"/>
          </p:nvPr>
        </p:nvSpPr>
        <p:spPr>
          <a:xfrm>
            <a:off x="72452" y="1828800"/>
            <a:ext cx="9067800" cy="4724400"/>
          </a:xfrm>
        </p:spPr>
        <p:txBody>
          <a:bodyPr/>
          <a:lstStyle/>
          <a:p>
            <a:pPr eaLnBrk="1" hangingPunct="1"/>
            <a:r>
              <a:rPr lang="es-ES" altLang="en-US" dirty="0" err="1"/>
              <a:t>The</a:t>
            </a:r>
            <a:r>
              <a:rPr lang="es-ES" altLang="en-US" dirty="0"/>
              <a:t> </a:t>
            </a:r>
            <a:r>
              <a:rPr lang="es-ES" altLang="en-US" dirty="0" err="1"/>
              <a:t>objective</a:t>
            </a:r>
            <a:r>
              <a:rPr lang="es-ES" altLang="en-US" dirty="0"/>
              <a:t> of </a:t>
            </a:r>
            <a:r>
              <a:rPr lang="es-ES" altLang="en-US" dirty="0" err="1"/>
              <a:t>radiological</a:t>
            </a:r>
            <a:r>
              <a:rPr lang="es-ES" altLang="en-US" dirty="0"/>
              <a:t> </a:t>
            </a:r>
            <a:r>
              <a:rPr lang="es-ES" altLang="en-US" dirty="0" err="1"/>
              <a:t>protection</a:t>
            </a:r>
            <a:r>
              <a:rPr lang="es-ES" altLang="en-US" dirty="0"/>
              <a:t> </a:t>
            </a:r>
            <a:r>
              <a:rPr lang="es-ES" altLang="en-US" dirty="0" err="1"/>
              <a:t>is</a:t>
            </a:r>
            <a:r>
              <a:rPr lang="es-ES" altLang="en-US" dirty="0"/>
              <a:t> to </a:t>
            </a:r>
            <a:r>
              <a:rPr lang="es-ES" altLang="en-US" dirty="0" err="1"/>
              <a:t>manage</a:t>
            </a:r>
            <a:r>
              <a:rPr lang="es-ES" altLang="en-US" dirty="0"/>
              <a:t> </a:t>
            </a:r>
            <a:r>
              <a:rPr lang="es-ES" altLang="en-US" dirty="0" err="1"/>
              <a:t>exposure</a:t>
            </a:r>
            <a:r>
              <a:rPr lang="es-ES" altLang="en-US" dirty="0"/>
              <a:t> to ionising </a:t>
            </a:r>
            <a:r>
              <a:rPr lang="es-ES" altLang="en-US" dirty="0" err="1"/>
              <a:t>radiation</a:t>
            </a:r>
            <a:r>
              <a:rPr lang="es-ES" altLang="en-US" dirty="0"/>
              <a:t> so </a:t>
            </a:r>
            <a:r>
              <a:rPr lang="es-ES" altLang="en-US" dirty="0" err="1"/>
              <a:t>that</a:t>
            </a:r>
            <a:r>
              <a:rPr lang="es-ES" altLang="en-US" dirty="0"/>
              <a:t> </a:t>
            </a:r>
            <a:r>
              <a:rPr lang="es-ES" altLang="en-US" dirty="0" err="1"/>
              <a:t>tissue</a:t>
            </a:r>
            <a:r>
              <a:rPr lang="es-ES" altLang="en-US" dirty="0"/>
              <a:t> </a:t>
            </a:r>
            <a:r>
              <a:rPr lang="es-ES" altLang="en-US" dirty="0" err="1"/>
              <a:t>reactions</a:t>
            </a:r>
            <a:r>
              <a:rPr lang="es-ES" altLang="en-US" dirty="0"/>
              <a:t> (</a:t>
            </a:r>
            <a:r>
              <a:rPr lang="es-ES" altLang="en-US" dirty="0" err="1"/>
              <a:t>deterministic</a:t>
            </a:r>
            <a:r>
              <a:rPr lang="es-ES" altLang="en-US" dirty="0"/>
              <a:t> </a:t>
            </a:r>
            <a:r>
              <a:rPr lang="es-ES" altLang="en-US" dirty="0" err="1"/>
              <a:t>eﬀects</a:t>
            </a:r>
            <a:r>
              <a:rPr lang="es-ES" altLang="en-US" dirty="0"/>
              <a:t>) are </a:t>
            </a:r>
            <a:r>
              <a:rPr lang="es-ES" altLang="en-US" dirty="0" err="1"/>
              <a:t>prevented</a:t>
            </a:r>
            <a:r>
              <a:rPr lang="es-ES" altLang="en-US" dirty="0"/>
              <a:t>, and </a:t>
            </a:r>
            <a:r>
              <a:rPr lang="es-ES" altLang="en-US" dirty="0" err="1"/>
              <a:t>the</a:t>
            </a:r>
            <a:r>
              <a:rPr lang="es-ES" altLang="en-US" dirty="0"/>
              <a:t> </a:t>
            </a:r>
            <a:r>
              <a:rPr lang="es-ES" altLang="en-US" dirty="0" err="1"/>
              <a:t>risks</a:t>
            </a:r>
            <a:r>
              <a:rPr lang="es-ES" altLang="en-US" dirty="0"/>
              <a:t> of </a:t>
            </a:r>
            <a:r>
              <a:rPr lang="es-ES" altLang="en-US" dirty="0" err="1"/>
              <a:t>stochastic</a:t>
            </a:r>
            <a:r>
              <a:rPr lang="es-ES" altLang="en-US" dirty="0"/>
              <a:t> </a:t>
            </a:r>
            <a:r>
              <a:rPr lang="es-ES" altLang="en-US" dirty="0" err="1"/>
              <a:t>eﬀects</a:t>
            </a:r>
            <a:r>
              <a:rPr lang="es-ES" altLang="en-US" dirty="0"/>
              <a:t> are </a:t>
            </a:r>
            <a:r>
              <a:rPr lang="es-ES" altLang="en-US" dirty="0" err="1"/>
              <a:t>reduced</a:t>
            </a:r>
            <a:r>
              <a:rPr lang="es-ES" altLang="en-US" dirty="0"/>
              <a:t> to </a:t>
            </a:r>
            <a:r>
              <a:rPr lang="es-ES" altLang="en-US" dirty="0" err="1"/>
              <a:t>the</a:t>
            </a:r>
            <a:r>
              <a:rPr lang="es-ES" altLang="en-US" dirty="0"/>
              <a:t> </a:t>
            </a:r>
            <a:r>
              <a:rPr lang="es-ES" altLang="en-US" dirty="0" err="1"/>
              <a:t>extent</a:t>
            </a:r>
            <a:r>
              <a:rPr lang="es-ES" altLang="en-US" dirty="0"/>
              <a:t> </a:t>
            </a:r>
            <a:r>
              <a:rPr lang="es-ES" altLang="en-US" dirty="0" err="1"/>
              <a:t>reasonably</a:t>
            </a:r>
            <a:r>
              <a:rPr lang="es-ES" altLang="en-US" dirty="0"/>
              <a:t> </a:t>
            </a:r>
            <a:r>
              <a:rPr lang="es-ES" altLang="en-US" dirty="0" err="1"/>
              <a:t>achievable</a:t>
            </a:r>
            <a:r>
              <a:rPr lang="es-ES" altLang="en-US" dirty="0"/>
              <a:t>, </a:t>
            </a:r>
            <a:r>
              <a:rPr lang="es-ES" altLang="en-US" dirty="0" err="1"/>
              <a:t>societal</a:t>
            </a:r>
            <a:r>
              <a:rPr lang="es-ES" altLang="en-US" dirty="0"/>
              <a:t> and </a:t>
            </a:r>
            <a:r>
              <a:rPr lang="es-ES" altLang="en-US" dirty="0" err="1"/>
              <a:t>economic</a:t>
            </a:r>
            <a:r>
              <a:rPr lang="es-ES" altLang="en-US" dirty="0"/>
              <a:t> </a:t>
            </a:r>
            <a:r>
              <a:rPr lang="es-ES" altLang="en-US" dirty="0" err="1"/>
              <a:t>factors</a:t>
            </a:r>
            <a:r>
              <a:rPr lang="es-ES" altLang="en-US" dirty="0"/>
              <a:t> </a:t>
            </a:r>
            <a:r>
              <a:rPr lang="es-ES" altLang="en-US" dirty="0" err="1"/>
              <a:t>considered</a:t>
            </a:r>
            <a:r>
              <a:rPr lang="es-ES" altLang="en-US" dirty="0"/>
              <a:t>. </a:t>
            </a:r>
          </a:p>
          <a:p>
            <a:pPr eaLnBrk="1" hangingPunct="1"/>
            <a:r>
              <a:rPr lang="es-ES" altLang="en-US" dirty="0"/>
              <a:t>To </a:t>
            </a:r>
            <a:r>
              <a:rPr lang="es-ES" altLang="en-US" dirty="0" err="1"/>
              <a:t>achieve</a:t>
            </a:r>
            <a:r>
              <a:rPr lang="es-ES" altLang="en-US" dirty="0"/>
              <a:t> </a:t>
            </a:r>
            <a:r>
              <a:rPr lang="es-ES" altLang="en-US" dirty="0" err="1"/>
              <a:t>this</a:t>
            </a:r>
            <a:r>
              <a:rPr lang="es-ES" altLang="en-US" dirty="0"/>
              <a:t> </a:t>
            </a:r>
            <a:r>
              <a:rPr lang="es-ES" altLang="en-US" dirty="0" err="1"/>
              <a:t>objective</a:t>
            </a:r>
            <a:r>
              <a:rPr lang="es-ES" altLang="en-US" dirty="0"/>
              <a:t>, </a:t>
            </a:r>
            <a:r>
              <a:rPr lang="es-ES" altLang="en-US" dirty="0" err="1"/>
              <a:t>the</a:t>
            </a:r>
            <a:r>
              <a:rPr lang="es-ES" altLang="en-US" dirty="0"/>
              <a:t> </a:t>
            </a:r>
            <a:r>
              <a:rPr lang="es-ES" altLang="en-US" dirty="0" err="1"/>
              <a:t>Commission</a:t>
            </a:r>
            <a:r>
              <a:rPr lang="es-ES" altLang="en-US" dirty="0"/>
              <a:t> </a:t>
            </a:r>
            <a:r>
              <a:rPr lang="es-ES" altLang="en-US" dirty="0" err="1"/>
              <a:t>recommends</a:t>
            </a:r>
            <a:r>
              <a:rPr lang="es-ES" altLang="en-US" dirty="0"/>
              <a:t> </a:t>
            </a:r>
            <a:r>
              <a:rPr lang="es-ES" altLang="en-US" dirty="0" err="1"/>
              <a:t>three</a:t>
            </a:r>
            <a:r>
              <a:rPr lang="es-ES" altLang="en-US" dirty="0"/>
              <a:t> fundamental </a:t>
            </a:r>
            <a:r>
              <a:rPr lang="es-ES" altLang="en-US" dirty="0" err="1"/>
              <a:t>principles</a:t>
            </a:r>
            <a:r>
              <a:rPr lang="es-ES" altLang="en-US" dirty="0"/>
              <a:t> of </a:t>
            </a:r>
            <a:r>
              <a:rPr lang="es-ES" altLang="en-US" dirty="0" err="1"/>
              <a:t>radiological</a:t>
            </a:r>
            <a:r>
              <a:rPr lang="es-ES" altLang="en-US" dirty="0"/>
              <a:t> </a:t>
            </a:r>
            <a:r>
              <a:rPr lang="es-ES" altLang="en-US" dirty="0" err="1"/>
              <a:t>protection</a:t>
            </a:r>
            <a:r>
              <a:rPr lang="es-ES" altLang="en-US" dirty="0"/>
              <a:t>: </a:t>
            </a:r>
            <a:r>
              <a:rPr lang="es-ES" altLang="en-US" dirty="0" err="1"/>
              <a:t>justiﬁcation</a:t>
            </a:r>
            <a:r>
              <a:rPr lang="es-ES" altLang="en-US" dirty="0"/>
              <a:t> of </a:t>
            </a:r>
            <a:r>
              <a:rPr lang="es-ES" altLang="en-US" dirty="0" err="1"/>
              <a:t>practices</a:t>
            </a:r>
            <a:r>
              <a:rPr lang="es-ES" altLang="en-US" dirty="0"/>
              <a:t>, optimisation of </a:t>
            </a:r>
            <a:r>
              <a:rPr lang="es-ES" altLang="en-US" dirty="0" err="1"/>
              <a:t>protection</a:t>
            </a:r>
            <a:r>
              <a:rPr lang="es-ES" altLang="en-US" dirty="0"/>
              <a:t>, and </a:t>
            </a:r>
            <a:r>
              <a:rPr lang="es-ES" altLang="en-US" dirty="0" err="1"/>
              <a:t>dose</a:t>
            </a:r>
            <a:r>
              <a:rPr lang="es-ES" altLang="en-US" dirty="0"/>
              <a:t> </a:t>
            </a:r>
            <a:r>
              <a:rPr lang="es-ES" altLang="en-US" dirty="0" err="1"/>
              <a:t>limitation</a:t>
            </a:r>
            <a:r>
              <a:rPr lang="es-ES" altLang="en-US" dirty="0"/>
              <a:t> </a:t>
            </a:r>
            <a:r>
              <a:rPr lang="es-ES" altLang="en-US" dirty="0" err="1"/>
              <a:t>for</a:t>
            </a:r>
            <a:r>
              <a:rPr lang="es-ES" altLang="en-US" dirty="0"/>
              <a:t> </a:t>
            </a:r>
            <a:r>
              <a:rPr lang="es-ES" altLang="en-US" dirty="0" err="1"/>
              <a:t>individuals</a:t>
            </a:r>
            <a:r>
              <a:rPr lang="es-ES" altLang="en-US" dirty="0"/>
              <a:t>, </a:t>
            </a:r>
            <a:r>
              <a:rPr lang="es-ES" altLang="en-US" dirty="0" err="1"/>
              <a:t>who</a:t>
            </a:r>
            <a:r>
              <a:rPr lang="es-ES" altLang="en-US" dirty="0"/>
              <a:t>, in </a:t>
            </a:r>
            <a:r>
              <a:rPr lang="es-ES" altLang="en-US" dirty="0" err="1"/>
              <a:t>the</a:t>
            </a:r>
            <a:r>
              <a:rPr lang="es-ES" altLang="en-US" dirty="0"/>
              <a:t> </a:t>
            </a:r>
            <a:r>
              <a:rPr lang="es-ES" altLang="en-US" dirty="0" err="1"/>
              <a:t>context</a:t>
            </a:r>
            <a:r>
              <a:rPr lang="es-ES" altLang="en-US" dirty="0"/>
              <a:t> of </a:t>
            </a:r>
            <a:r>
              <a:rPr lang="es-ES" altLang="en-US" dirty="0" err="1"/>
              <a:t>this</a:t>
            </a:r>
            <a:r>
              <a:rPr lang="es-ES" altLang="en-US" dirty="0"/>
              <a:t> </a:t>
            </a:r>
            <a:r>
              <a:rPr lang="es-ES" altLang="en-US" dirty="0" err="1"/>
              <a:t>publication</a:t>
            </a:r>
            <a:r>
              <a:rPr lang="es-ES" altLang="en-US" dirty="0"/>
              <a:t>, are </a:t>
            </a:r>
            <a:r>
              <a:rPr lang="es-ES" altLang="en-US" dirty="0" err="1"/>
              <a:t>primarily</a:t>
            </a:r>
            <a:r>
              <a:rPr lang="es-ES" altLang="en-US" dirty="0"/>
              <a:t> </a:t>
            </a:r>
            <a:r>
              <a:rPr lang="es-ES" altLang="en-US" dirty="0" err="1"/>
              <a:t>the</a:t>
            </a:r>
            <a:r>
              <a:rPr lang="es-ES" altLang="en-US" dirty="0"/>
              <a:t> </a:t>
            </a:r>
            <a:r>
              <a:rPr lang="es-ES" altLang="en-US" dirty="0" err="1"/>
              <a:t>professionals</a:t>
            </a:r>
            <a:r>
              <a:rPr lang="es-ES" altLang="en-US" dirty="0"/>
              <a:t> </a:t>
            </a:r>
            <a:r>
              <a:rPr lang="es-ES" altLang="en-US" dirty="0" err="1"/>
              <a:t>involved</a:t>
            </a:r>
            <a:r>
              <a:rPr lang="es-ES" altLang="en-US" dirty="0"/>
              <a:t> in </a:t>
            </a:r>
            <a:r>
              <a:rPr lang="es-ES" altLang="en-US" dirty="0" err="1"/>
              <a:t>the</a:t>
            </a:r>
            <a:r>
              <a:rPr lang="es-ES" altLang="en-US" dirty="0"/>
              <a:t> </a:t>
            </a:r>
            <a:r>
              <a:rPr lang="es-ES" altLang="en-US" dirty="0" err="1"/>
              <a:t>interventions</a:t>
            </a:r>
            <a:r>
              <a:rPr lang="es-ES" altLang="en-US" dirty="0"/>
              <a:t>.</a:t>
            </a:r>
          </a:p>
          <a:p>
            <a:pPr eaLnBrk="1" hangingPunct="1"/>
            <a:r>
              <a:rPr lang="es-ES" altLang="en-US" dirty="0"/>
              <a:t>. </a:t>
            </a:r>
          </a:p>
          <a:p>
            <a:pPr eaLnBrk="1" hangingPunct="1"/>
            <a:endParaRPr lang="en-US" altLang="en-US" dirty="0">
              <a:ea typeface="ＭＳ Ｐゴシック" panose="020B0600070205080204" pitchFamily="34" charset="-128"/>
            </a:endParaRPr>
          </a:p>
        </p:txBody>
      </p:sp>
      <p:sp>
        <p:nvSpPr>
          <p:cNvPr id="20484" name="Slide Number Placeholder 2">
            <a:extLst>
              <a:ext uri="{FF2B5EF4-FFF2-40B4-BE49-F238E27FC236}">
                <a16:creationId xmlns:a16="http://schemas.microsoft.com/office/drawing/2014/main" xmlns="" id="{2F7204F5-81D4-4D8C-BB5C-07C4BB23668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83763"/>
              </a:buClr>
              <a:buSzPct val="95000"/>
              <a:buFont typeface="Wingdings 2" panose="05020102010507070707" pitchFamily="18" charset="2"/>
              <a:buChar char=""/>
              <a:defRPr sz="2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rgbClr val="083763"/>
              </a:buClr>
              <a:buSzPct val="85000"/>
              <a:buFont typeface="Wingdings 2" panose="05020102010507070707" pitchFamily="18" charset="2"/>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rgbClr val="083763"/>
              </a:buClr>
              <a:buSzPct val="70000"/>
              <a:buFont typeface="Wingdings 2" panose="05020102010507070707" pitchFamily="18" charset="2"/>
              <a:buChar char=""/>
              <a:defRPr sz="21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83763"/>
              </a:buClr>
              <a:buSzPct val="65000"/>
              <a:buFont typeface="Wingdings 2" panose="05020102010507070707" pitchFamily="18"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B60297E-33DE-4187-8768-846D14E07E83}" type="slidenum">
              <a:rPr lang="en-US" altLang="en-US" sz="1200">
                <a:solidFill>
                  <a:srgbClr val="045C75"/>
                </a:solidFill>
                <a:ea typeface="ＭＳ Ｐゴシック" panose="020B0600070205080204" pitchFamily="34" charset="-128"/>
              </a:rPr>
              <a:pPr eaLnBrk="1" hangingPunct="1">
                <a:spcBef>
                  <a:spcPct val="0"/>
                </a:spcBef>
                <a:buClrTx/>
                <a:buSzTx/>
                <a:buFontTx/>
                <a:buNone/>
              </a:pPr>
              <a:t>9</a:t>
            </a:fld>
            <a:endParaRPr lang="en-US" altLang="en-US" sz="1200">
              <a:solidFill>
                <a:srgbClr val="045C75"/>
              </a:solidFill>
              <a:ea typeface="ＭＳ Ｐゴシック" panose="020B0600070205080204" pitchFamily="34" charset="-128"/>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8012</TotalTime>
  <Words>2145</Words>
  <Application>Microsoft Office PowerPoint</Application>
  <PresentationFormat>Presentación en pantalla (4:3)</PresentationFormat>
  <Paragraphs>150</Paragraphs>
  <Slides>35</Slides>
  <Notes>4</Notes>
  <HiddenSlides>0</HiddenSlides>
  <MMClips>0</MMClips>
  <ScaleCrop>false</ScaleCrop>
  <HeadingPairs>
    <vt:vector size="4" baseType="variant">
      <vt:variant>
        <vt:lpstr>Tema</vt:lpstr>
      </vt:variant>
      <vt:variant>
        <vt:i4>2</vt:i4>
      </vt:variant>
      <vt:variant>
        <vt:lpstr>Títulos de diapositiva</vt:lpstr>
      </vt:variant>
      <vt:variant>
        <vt:i4>35</vt:i4>
      </vt:variant>
    </vt:vector>
  </HeadingPairs>
  <TitlesOfParts>
    <vt:vector size="37" baseType="lpstr">
      <vt:lpstr>Flow</vt:lpstr>
      <vt:lpstr>1_Flow</vt:lpstr>
      <vt:lpstr>Occupational Radiological Protection in Interventional Procedures</vt:lpstr>
      <vt:lpstr>Presentación de PowerPoint</vt:lpstr>
      <vt:lpstr>Presentación de PowerPoint</vt:lpstr>
      <vt:lpstr>Disclosure </vt:lpstr>
      <vt:lpstr>Section Headings in ICRP 139 This presentation only covers Main Points and Recommendations</vt:lpstr>
      <vt:lpstr>Motivation for this Publication</vt:lpstr>
      <vt:lpstr>Main Points 1   (p 25, ICRP 139), Introduction</vt:lpstr>
      <vt:lpstr>Main Points 2  (p 29, ICRP 139), Issues</vt:lpstr>
      <vt:lpstr>Main Points 3 (p 45, ICRP 139), Application of the protection principles </vt:lpstr>
      <vt:lpstr>Main Points 4 (p 45, ICRP 139), Application of the protection principles </vt:lpstr>
      <vt:lpstr>Main Points 5 (p 51, ICRP 139) monitoring and dose assessment</vt:lpstr>
      <vt:lpstr>Main Points 6   (p 51, ICRP 139), monitoring and dose assessment</vt:lpstr>
      <vt:lpstr>Main points 7 (p 69, ICRP 139) Radiological protection methods and programme</vt:lpstr>
      <vt:lpstr>Main points 8 (p 69, ICRP 139) Radiological protection methods and programme</vt:lpstr>
      <vt:lpstr>Main points 9 (p 69, ICRP 139) Radiological protection methods and programme</vt:lpstr>
      <vt:lpstr>Main points 9 (p 69, ICRP 139) Radiological protection methods and programme</vt:lpstr>
      <vt:lpstr>Recommendations 1 (pp 91-94, ICRP 139)</vt:lpstr>
      <vt:lpstr>Recommendations 2 (pp 91-94, ICRP 139)</vt:lpstr>
      <vt:lpstr>Recommendations 2 (pp 91-94 , ICRP 139)</vt:lpstr>
      <vt:lpstr>Recommendations 3 (pp 91-94 , ICRP 139)</vt:lpstr>
      <vt:lpstr>Recommendations 4 (pp 91-94 , ICRP 139)</vt:lpstr>
      <vt:lpstr>Recommendations 5 (pp 91-94 , ICRP 139)</vt:lpstr>
      <vt:lpstr>Recommendations 6  (pp 91-94 , ICRP 139)</vt:lpstr>
      <vt:lpstr>Recommendations 7 (pp 91-94 , ICRP 139)</vt:lpstr>
      <vt:lpstr>Recommendations 8 (pp 91-94 , ICRP 139)</vt:lpstr>
      <vt:lpstr>Recommendations 9 (pp 91-94 , ICRP 139)</vt:lpstr>
      <vt:lpstr>Recommendations 10 (pp 91-94 , ICRP 139)</vt:lpstr>
      <vt:lpstr>Recommendations 11 (pp 91-94 , ICRP 139)</vt:lpstr>
      <vt:lpstr>Recommendations 12 (pp 91-94 , ICRP 139)</vt:lpstr>
      <vt:lpstr>Recommendations 13  (pp 91-94 , ICRP 139)</vt:lpstr>
      <vt:lpstr>Recommendations 14 (pp 91-94 , ICRP 139)</vt:lpstr>
      <vt:lpstr>Recommendations 15 (pp 91-94 , ICRP 139)</vt:lpstr>
      <vt:lpstr>Recommendations 16 (pp 91-94 , ICRP 139)</vt:lpstr>
      <vt:lpstr>Publication to be cited as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Chris</dc:creator>
  <cp:lastModifiedBy>Pedro Ortiz Lopez</cp:lastModifiedBy>
  <cp:revision>239</cp:revision>
  <cp:lastPrinted>2019-04-17T20:29:07Z</cp:lastPrinted>
  <dcterms:created xsi:type="dcterms:W3CDTF">2006-08-16T00:00:00Z</dcterms:created>
  <dcterms:modified xsi:type="dcterms:W3CDTF">2019-04-17T21:15:07Z</dcterms:modified>
</cp:coreProperties>
</file>